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02" r:id="rId3"/>
    <p:sldId id="260" r:id="rId4"/>
    <p:sldId id="295" r:id="rId5"/>
    <p:sldId id="290" r:id="rId6"/>
    <p:sldId id="303" r:id="rId7"/>
    <p:sldId id="275" r:id="rId8"/>
    <p:sldId id="280" r:id="rId9"/>
    <p:sldId id="291" r:id="rId10"/>
    <p:sldId id="305" r:id="rId1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E4E4"/>
    <a:srgbClr val="F6F6F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9" autoAdjust="0"/>
    <p:restoredTop sz="94717" autoAdjust="0"/>
  </p:normalViewPr>
  <p:slideViewPr>
    <p:cSldViewPr snapToGrid="0">
      <p:cViewPr varScale="1">
        <p:scale>
          <a:sx n="103" d="100"/>
          <a:sy n="103" d="100"/>
        </p:scale>
        <p:origin x="120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410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8159D-90DD-47F7-9245-EFA1FD38D0B3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B1561-B21F-45B0-855A-02B8E7913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089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A3C9BE-B257-44D3-AE18-0B6151C14F13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B674FD-2519-4430-9D71-B88CA37E5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653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B674FD-2519-4430-9D71-B88CA37E55F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81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B674FD-2519-4430-9D71-B88CA37E55F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571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B674FD-2519-4430-9D71-B88CA37E55F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4388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B674FD-2519-4430-9D71-B88CA37E55F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724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8D093-7756-4229-BA26-5D9810ECC04F}" type="datetime1">
              <a:rPr lang="en-GB" smtClean="0"/>
              <a:t>23/05/2018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89BE-DC85-49D6-B46E-8E9DDD580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486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0189" y="95160"/>
            <a:ext cx="6233160" cy="418645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West </a:t>
            </a:r>
            <a:r>
              <a:rPr lang="en-US" dirty="0" err="1"/>
              <a:t>Ealing</a:t>
            </a:r>
            <a:r>
              <a:rPr lang="en-US" dirty="0"/>
              <a:t> – Connected – Safe - Clean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C38A9-F145-4D50-9222-5789123D7421}" type="datetime1">
              <a:rPr lang="en-GB" smtClean="0"/>
              <a:t>23/05/2018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89BE-DC85-49D6-B46E-8E9DDD580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523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A8F89-AFF4-4CFD-8319-E0B85B8EF003}" type="datetime1">
              <a:rPr lang="en-GB" smtClean="0"/>
              <a:t>23/05/2018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89BE-DC85-49D6-B46E-8E9DDD580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914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6D63-353C-4A6D-8CD3-0EE0595C4D41}" type="datetime1">
              <a:rPr lang="en-GB" smtClean="0"/>
              <a:t>23/05/2018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89BE-DC85-49D6-B46E-8E9DDD580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315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12785-C7BD-4689-B7AD-087B5E216B50}" type="datetime1">
              <a:rPr lang="en-GB" smtClean="0"/>
              <a:t>23/05/2018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89BE-DC85-49D6-B46E-8E9DDD580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4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FA23-7CAE-4FCB-B4C9-F5EBFD1DF8C7}" type="datetime1">
              <a:rPr lang="en-GB" smtClean="0"/>
              <a:t>23/05/2018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89BE-DC85-49D6-B46E-8E9DDD580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878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65269-431C-4DAF-8D81-EC14834B3A13}" type="datetime1">
              <a:rPr lang="en-GB" smtClean="0"/>
              <a:t>23/05/2018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89BE-DC85-49D6-B46E-8E9DDD580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361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8933-8F59-42F6-A87F-035DC58D9B65}" type="datetime1">
              <a:rPr lang="en-GB" smtClean="0"/>
              <a:t>23/05/2018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89BE-DC85-49D6-B46E-8E9DDD580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159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E48EE-0B01-47C4-9F33-CB08D442AB64}" type="datetime1">
              <a:rPr lang="en-GB" smtClean="0"/>
              <a:t>23/05/2018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89BE-DC85-49D6-B46E-8E9DDD580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738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89B3-7CF1-4BC7-BD8E-43FCA2126B4A}" type="datetime1">
              <a:rPr lang="en-GB" smtClean="0"/>
              <a:t>23/05/2018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89BE-DC85-49D6-B46E-8E9DDD580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615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9AF9-0EEC-4231-83D5-49C4E94FE1B9}" type="datetime1">
              <a:rPr lang="en-GB" smtClean="0"/>
              <a:t>23/05/2018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89BE-DC85-49D6-B46E-8E9DDD580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939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4E159-AF58-4298-83B1-E7C5E25897F8}" type="datetime1">
              <a:rPr lang="en-GB" smtClean="0"/>
              <a:t>23/05/2018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F89BE-DC85-49D6-B46E-8E9DDD580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14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gif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63903" t="8292" r="16428" b="50983"/>
          <a:stretch/>
        </p:blipFill>
        <p:spPr>
          <a:xfrm>
            <a:off x="4098122" y="240819"/>
            <a:ext cx="7536650" cy="61133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7648" t="82186" r="44267" b="6247"/>
          <a:stretch/>
        </p:blipFill>
        <p:spPr>
          <a:xfrm>
            <a:off x="1106844" y="5517415"/>
            <a:ext cx="1937857" cy="9358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1106799" y="5046158"/>
            <a:ext cx="1055946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GB" sz="1400" b="1" dirty="0">
              <a:solidFill>
                <a:schemeClr val="accent4"/>
              </a:solidFill>
            </a:endParaRPr>
          </a:p>
          <a:p>
            <a:pPr algn="ctr"/>
            <a:endParaRPr lang="en-GB" sz="1400" b="1" dirty="0">
              <a:solidFill>
                <a:schemeClr val="accent4"/>
              </a:solidFill>
            </a:endParaRPr>
          </a:p>
          <a:p>
            <a:pPr algn="ctr"/>
            <a:endParaRPr lang="en-GB" sz="1400" b="1" dirty="0">
              <a:solidFill>
                <a:schemeClr val="accent4"/>
              </a:solidFill>
            </a:endParaRPr>
          </a:p>
          <a:p>
            <a:pPr algn="ctr"/>
            <a:endParaRPr lang="en-GB" sz="1400" b="1" dirty="0">
              <a:solidFill>
                <a:schemeClr val="accent4"/>
              </a:solidFill>
            </a:endParaRPr>
          </a:p>
          <a:p>
            <a:pPr algn="ctr"/>
            <a:endParaRPr lang="en-GB" sz="1400" b="1" dirty="0">
              <a:solidFill>
                <a:schemeClr val="accent4"/>
              </a:solidFill>
            </a:endParaRPr>
          </a:p>
          <a:p>
            <a:pPr algn="ctr"/>
            <a:endParaRPr lang="en-GB" sz="1400" b="1" dirty="0">
              <a:solidFill>
                <a:schemeClr val="accent4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9621" y="240819"/>
            <a:ext cx="417078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latin typeface="MyriadPro-Regular"/>
              </a:rPr>
              <a:t>West Ealing </a:t>
            </a:r>
          </a:p>
          <a:p>
            <a:pPr algn="ctr"/>
            <a:r>
              <a:rPr lang="en-GB" sz="4000" dirty="0">
                <a:latin typeface="MyriadPro-Regular"/>
              </a:rPr>
              <a:t>Liveable </a:t>
            </a:r>
          </a:p>
          <a:p>
            <a:pPr algn="ctr"/>
            <a:r>
              <a:rPr lang="en-GB" sz="4000" dirty="0">
                <a:latin typeface="MyriadPro-Regular"/>
              </a:rPr>
              <a:t>Neighbourhood</a:t>
            </a:r>
          </a:p>
          <a:p>
            <a:pPr algn="ctr"/>
            <a:r>
              <a:rPr lang="en-GB" sz="4000" dirty="0">
                <a:latin typeface="MyriadPro-Regular"/>
              </a:rPr>
              <a:t>(WELN)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1390" y="3106896"/>
            <a:ext cx="2668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Urban Design Group </a:t>
            </a:r>
          </a:p>
          <a:p>
            <a:pPr algn="ctr"/>
            <a:r>
              <a:rPr lang="en-GB" sz="1600" dirty="0"/>
              <a:t>&amp; London Living Streets</a:t>
            </a:r>
          </a:p>
          <a:p>
            <a:pPr algn="ctr"/>
            <a:r>
              <a:rPr lang="en-GB" sz="1600" b="1" dirty="0">
                <a:solidFill>
                  <a:schemeClr val="accent4"/>
                </a:solidFill>
              </a:rPr>
              <a:t>May 23</a:t>
            </a:r>
            <a:r>
              <a:rPr lang="en-GB" sz="1600" b="1" baseline="30000" dirty="0">
                <a:solidFill>
                  <a:schemeClr val="accent4"/>
                </a:solidFill>
              </a:rPr>
              <a:t>rd</a:t>
            </a:r>
            <a:r>
              <a:rPr lang="en-GB" sz="1600" b="1" dirty="0">
                <a:solidFill>
                  <a:schemeClr val="accent4"/>
                </a:solidFill>
              </a:rPr>
              <a:t> 2018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9595" y="4360006"/>
            <a:ext cx="243637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600" dirty="0"/>
              <a:t>Tim Melhuish </a:t>
            </a:r>
          </a:p>
          <a:p>
            <a:pPr algn="ctr"/>
            <a:r>
              <a:rPr lang="en-GB" sz="1600" dirty="0"/>
              <a:t>Programme Manager </a:t>
            </a:r>
          </a:p>
          <a:p>
            <a:pPr algn="ctr"/>
            <a:r>
              <a:rPr lang="en-GB" sz="1600" b="1" dirty="0">
                <a:solidFill>
                  <a:schemeClr val="accent4"/>
                </a:solidFill>
              </a:rPr>
              <a:t>melhuishti@ealing.gov.uk </a:t>
            </a:r>
          </a:p>
        </p:txBody>
      </p:sp>
    </p:spTree>
    <p:extLst>
      <p:ext uri="{BB962C8B-B14F-4D97-AF65-F5344CB8AC3E}">
        <p14:creationId xmlns:p14="http://schemas.microsoft.com/office/powerpoint/2010/main" val="1277310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89BE-DC85-49D6-B46E-8E9DDD58052E}" type="slidenum">
              <a:rPr lang="en-GB" smtClean="0"/>
              <a:t>2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9534033" y="2676156"/>
            <a:ext cx="11641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Lido Junction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6339" y="3143910"/>
            <a:ext cx="2215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Low Emission Bus Corridor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/>
          <a:srcRect l="83949" t="7768" r="6710" b="76734"/>
          <a:stretch/>
        </p:blipFill>
        <p:spPr>
          <a:xfrm>
            <a:off x="10664305" y="192818"/>
            <a:ext cx="1138919" cy="74024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41" name="Rectangle 40"/>
          <p:cNvSpPr/>
          <p:nvPr/>
        </p:nvSpPr>
        <p:spPr>
          <a:xfrm>
            <a:off x="224572" y="6351221"/>
            <a:ext cx="362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E7332A"/>
                </a:solidFill>
                <a:latin typeface="MyriadPro-Regular"/>
              </a:rPr>
              <a:t>West Ealing Liveable Neighbourhood</a:t>
            </a:r>
            <a:endParaRPr lang="en-GB" dirty="0"/>
          </a:p>
        </p:txBody>
      </p:sp>
      <p:sp>
        <p:nvSpPr>
          <p:cNvPr id="42" name="TextBox 41"/>
          <p:cNvSpPr txBox="1"/>
          <p:nvPr/>
        </p:nvSpPr>
        <p:spPr>
          <a:xfrm>
            <a:off x="346434" y="477114"/>
            <a:ext cx="9840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/>
              <a:t>Context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74007" t="6979" r="10230" b="47362"/>
          <a:stretch/>
        </p:blipFill>
        <p:spPr>
          <a:xfrm>
            <a:off x="4378297" y="595420"/>
            <a:ext cx="5100049" cy="578718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252031" y="1558325"/>
            <a:ext cx="23881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cs typeface="Arial" panose="020B0604020202020204" pitchFamily="34" charset="0"/>
              </a:rPr>
              <a:t>Jacobs Ladder Footbridge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97528" y="3049682"/>
            <a:ext cx="2825082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b="1" dirty="0">
                <a:cs typeface="Arial" panose="020B0604020202020204" pitchFamily="34" charset="0"/>
              </a:rPr>
              <a:t>Singapore Rd/ Witham Rd Corridor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44537" y="3440063"/>
            <a:ext cx="1278073" cy="307777"/>
          </a:xfrm>
          <a:prstGeom prst="rect">
            <a:avLst/>
          </a:prstGeom>
          <a:solidFill>
            <a:srgbClr val="F6F6F6"/>
          </a:solidFill>
        </p:spPr>
        <p:txBody>
          <a:bodyPr wrap="square" rtlCol="0">
            <a:spAutoFit/>
          </a:bodyPr>
          <a:lstStyle/>
          <a:p>
            <a:r>
              <a:rPr lang="en-GB" sz="1400" b="1" dirty="0">
                <a:cs typeface="Arial" panose="020B0604020202020204" pitchFamily="34" charset="0"/>
              </a:rPr>
              <a:t>St James Ave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4378297" y="1729906"/>
            <a:ext cx="2400875" cy="1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7576790" y="3279284"/>
            <a:ext cx="1901556" cy="15876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8863598" y="2830044"/>
            <a:ext cx="614748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8354287" y="595420"/>
            <a:ext cx="1055946" cy="523220"/>
          </a:xfrm>
          <a:prstGeom prst="rect">
            <a:avLst/>
          </a:prstGeom>
          <a:solidFill>
            <a:srgbClr val="E5E4E4"/>
          </a:solidFill>
        </p:spPr>
        <p:txBody>
          <a:bodyPr wrap="square">
            <a:spAutoFit/>
          </a:bodyPr>
          <a:lstStyle/>
          <a:p>
            <a:pPr algn="ctr"/>
            <a:endParaRPr lang="en-GB" sz="1400" b="1" dirty="0">
              <a:solidFill>
                <a:schemeClr val="accent4"/>
              </a:solidFill>
            </a:endParaRPr>
          </a:p>
          <a:p>
            <a:pPr algn="ctr"/>
            <a:endParaRPr lang="en-GB" sz="1400" b="1" dirty="0">
              <a:solidFill>
                <a:schemeClr val="accent4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8422400" y="771498"/>
            <a:ext cx="1055946" cy="523220"/>
          </a:xfrm>
          <a:prstGeom prst="rect">
            <a:avLst/>
          </a:prstGeom>
          <a:solidFill>
            <a:srgbClr val="E5E4E4"/>
          </a:solidFill>
        </p:spPr>
        <p:txBody>
          <a:bodyPr wrap="square">
            <a:spAutoFit/>
          </a:bodyPr>
          <a:lstStyle/>
          <a:p>
            <a:pPr algn="ctr"/>
            <a:endParaRPr lang="en-GB" sz="1400" b="1" dirty="0">
              <a:solidFill>
                <a:schemeClr val="accent4"/>
              </a:solidFill>
            </a:endParaRPr>
          </a:p>
          <a:p>
            <a:pPr algn="ctr"/>
            <a:endParaRPr lang="en-GB" sz="14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367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89BE-DC85-49D6-B46E-8E9DDD58052E}" type="slidenum">
              <a:rPr lang="en-GB" smtClean="0"/>
              <a:t>3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632" y="307131"/>
            <a:ext cx="6173061" cy="604921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46434" y="477114"/>
            <a:ext cx="9840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/>
              <a:t>Underlying principles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83949" t="7768" r="6710" b="76734"/>
          <a:stretch/>
        </p:blipFill>
        <p:spPr>
          <a:xfrm>
            <a:off x="10664305" y="192818"/>
            <a:ext cx="1138919" cy="74024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13" name="Rectangle 12"/>
          <p:cNvSpPr/>
          <p:nvPr/>
        </p:nvSpPr>
        <p:spPr>
          <a:xfrm>
            <a:off x="224572" y="6351221"/>
            <a:ext cx="362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E7332A"/>
                </a:solidFill>
                <a:latin typeface="MyriadPro-Regular"/>
              </a:rPr>
              <a:t>West Ealing Liveable Neighbourhood</a:t>
            </a:r>
            <a:endParaRPr lang="en-GB" dirty="0"/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766312" y="1786524"/>
            <a:ext cx="3619076" cy="1059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endParaRPr lang="en-GB" dirty="0"/>
          </a:p>
          <a:p>
            <a:pPr>
              <a:buClr>
                <a:srgbClr val="FF0000"/>
              </a:buClr>
            </a:pPr>
            <a:r>
              <a:rPr lang="en-GB" dirty="0"/>
              <a:t>£8.6m over 3 years…</a:t>
            </a:r>
          </a:p>
        </p:txBody>
      </p:sp>
    </p:spTree>
    <p:extLst>
      <p:ext uri="{BB962C8B-B14F-4D97-AF65-F5344CB8AC3E}">
        <p14:creationId xmlns:p14="http://schemas.microsoft.com/office/powerpoint/2010/main" val="1827948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5250" t="19305" r="18060" b="47982"/>
          <a:stretch/>
        </p:blipFill>
        <p:spPr>
          <a:xfrm>
            <a:off x="3346597" y="3290460"/>
            <a:ext cx="375081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65765" t="19175" r="18066" b="48322"/>
          <a:stretch/>
        </p:blipFill>
        <p:spPr>
          <a:xfrm>
            <a:off x="7397921" y="377038"/>
            <a:ext cx="3657301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l="77315" t="18902" r="14019" b="64720"/>
          <a:stretch/>
        </p:blipFill>
        <p:spPr>
          <a:xfrm>
            <a:off x="7397921" y="3277480"/>
            <a:ext cx="388959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89BE-DC85-49D6-B46E-8E9DDD58052E}" type="slidenum">
              <a:rPr lang="en-GB" smtClean="0"/>
              <a:t>4</a:t>
            </a:fld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3482822" y="657821"/>
            <a:ext cx="377887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en-GB" dirty="0">
                <a:solidFill>
                  <a:srgbClr val="000000"/>
                </a:solidFill>
                <a:latin typeface="MyriadPro-Regular"/>
              </a:rPr>
              <a:t>Working with SDG to: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GB" dirty="0">
              <a:solidFill>
                <a:srgbClr val="000000"/>
              </a:solidFill>
              <a:latin typeface="MyriadPro-Regular"/>
            </a:endParaRP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MyriadPro-Regular"/>
              </a:rPr>
              <a:t>Collect data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MyriadPro-Regular"/>
              </a:rPr>
              <a:t>Undertake surveys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MyriadPro-Regular"/>
              </a:rPr>
              <a:t>Develop and identity for the place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MyriadPro-Regular"/>
              </a:rPr>
              <a:t>Create a project website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MyriadPro-Regular"/>
              </a:rPr>
              <a:t>Consult &amp; engage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MyriadPro-Regular"/>
              </a:rPr>
              <a:t>Test and trial ideas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/>
          <a:srcRect l="83949" t="7768" r="6710" b="76734"/>
          <a:stretch/>
        </p:blipFill>
        <p:spPr>
          <a:xfrm>
            <a:off x="10664305" y="192818"/>
            <a:ext cx="1138919" cy="74024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17" name="Rectangle 16"/>
          <p:cNvSpPr/>
          <p:nvPr/>
        </p:nvSpPr>
        <p:spPr>
          <a:xfrm>
            <a:off x="224572" y="6351221"/>
            <a:ext cx="362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E7332A"/>
                </a:solidFill>
                <a:latin typeface="MyriadPro-Regular"/>
              </a:rPr>
              <a:t>West Ealing Liveable Neighbourhood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346434" y="477114"/>
            <a:ext cx="9840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/>
              <a:t>Our approach</a:t>
            </a:r>
          </a:p>
        </p:txBody>
      </p:sp>
    </p:spTree>
    <p:extLst>
      <p:ext uri="{BB962C8B-B14F-4D97-AF65-F5344CB8AC3E}">
        <p14:creationId xmlns:p14="http://schemas.microsoft.com/office/powerpoint/2010/main" val="2727672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89BE-DC85-49D6-B46E-8E9DDD58052E}" type="slidenum">
              <a:rPr lang="en-GB" smtClean="0"/>
              <a:t>5</a:t>
            </a:fld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46434" y="477114"/>
            <a:ext cx="9840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/>
              <a:t>The place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83949" t="7768" r="6710" b="76734"/>
          <a:stretch/>
        </p:blipFill>
        <p:spPr>
          <a:xfrm>
            <a:off x="10664305" y="192818"/>
            <a:ext cx="1138919" cy="74024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20" name="Rectangle 19"/>
          <p:cNvSpPr/>
          <p:nvPr/>
        </p:nvSpPr>
        <p:spPr>
          <a:xfrm>
            <a:off x="224572" y="6351221"/>
            <a:ext cx="362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E7332A"/>
                </a:solidFill>
                <a:latin typeface="MyriadPro-Regular"/>
              </a:rPr>
              <a:t>West Ealing Liveable Neighbourhood</a:t>
            </a:r>
            <a:endParaRPr lang="en-GB" dirty="0"/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421080" y="1724903"/>
            <a:ext cx="3619076" cy="105931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endParaRPr lang="en-GB" dirty="0"/>
          </a:p>
          <a:p>
            <a:pPr marL="0" indent="0">
              <a:buClr>
                <a:srgbClr val="FF0000"/>
              </a:buClr>
              <a:buNone/>
            </a:pPr>
            <a:r>
              <a:rPr lang="en-GB" dirty="0"/>
              <a:t>There are a number 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GB" dirty="0"/>
              <a:t>of issues…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849795" y="1167778"/>
            <a:ext cx="7305870" cy="4850676"/>
            <a:chOff x="3480318" y="1102022"/>
            <a:chExt cx="7305870" cy="4850676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4"/>
            <a:srcRect l="68855" t="22420" r="19534" b="11464"/>
            <a:stretch/>
          </p:blipFill>
          <p:spPr>
            <a:xfrm>
              <a:off x="3480318" y="1102023"/>
              <a:ext cx="2292429" cy="4776264"/>
            </a:xfrm>
            <a:prstGeom prst="rect">
              <a:avLst/>
            </a:prstGeom>
          </p:spPr>
        </p:pic>
        <p:grpSp>
          <p:nvGrpSpPr>
            <p:cNvPr id="3" name="Group 2"/>
            <p:cNvGrpSpPr/>
            <p:nvPr/>
          </p:nvGrpSpPr>
          <p:grpSpPr>
            <a:xfrm>
              <a:off x="6018244" y="1102022"/>
              <a:ext cx="2341985" cy="4850676"/>
              <a:chOff x="6018244" y="1102022"/>
              <a:chExt cx="2341985" cy="4850676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 rotWithShape="1">
              <a:blip r:embed="rId5"/>
              <a:srcRect l="69907" t="42178" r="18677" b="37257"/>
              <a:stretch/>
            </p:blipFill>
            <p:spPr>
              <a:xfrm>
                <a:off x="6018244" y="1102022"/>
                <a:ext cx="2341985" cy="1543825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6"/>
              <a:srcRect l="70565" t="27383" r="17873" b="50659"/>
              <a:stretch/>
            </p:blipFill>
            <p:spPr>
              <a:xfrm>
                <a:off x="6018244" y="4325270"/>
                <a:ext cx="2341985" cy="1627428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 rotWithShape="1">
              <a:blip r:embed="rId7"/>
              <a:srcRect l="68788" t="21340" r="19745" b="56451"/>
              <a:stretch/>
            </p:blipFill>
            <p:spPr>
              <a:xfrm>
                <a:off x="6018244" y="2662830"/>
                <a:ext cx="2321835" cy="1645457"/>
              </a:xfrm>
              <a:prstGeom prst="rect">
                <a:avLst/>
              </a:prstGeom>
            </p:spPr>
          </p:pic>
        </p:grpSp>
        <p:grpSp>
          <p:nvGrpSpPr>
            <p:cNvPr id="4" name="Group 3"/>
            <p:cNvGrpSpPr/>
            <p:nvPr/>
          </p:nvGrpSpPr>
          <p:grpSpPr>
            <a:xfrm>
              <a:off x="8585576" y="1102022"/>
              <a:ext cx="2200612" cy="4850676"/>
              <a:chOff x="8585576" y="1102022"/>
              <a:chExt cx="2200612" cy="4850676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 rotWithShape="1">
              <a:blip r:embed="rId8"/>
              <a:srcRect l="69765" t="45690" r="18951" b="8397"/>
              <a:stretch/>
            </p:blipFill>
            <p:spPr>
              <a:xfrm>
                <a:off x="8585576" y="2676279"/>
                <a:ext cx="2200612" cy="3276419"/>
              </a:xfrm>
              <a:prstGeom prst="rect">
                <a:avLst/>
              </a:prstGeom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 rotWithShape="1">
              <a:blip r:embed="rId6"/>
              <a:srcRect l="70691" t="56105" r="18125" b="21238"/>
              <a:stretch/>
            </p:blipFill>
            <p:spPr>
              <a:xfrm>
                <a:off x="8605725" y="1102022"/>
                <a:ext cx="2180463" cy="161643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19459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89BE-DC85-49D6-B46E-8E9DDD58052E}" type="slidenum">
              <a:rPr lang="en-GB" smtClean="0"/>
              <a:t>6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63827" t="12674" r="10612" b="47949"/>
          <a:stretch/>
        </p:blipFill>
        <p:spPr>
          <a:xfrm>
            <a:off x="1203650" y="577036"/>
            <a:ext cx="9576478" cy="57793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554546" y="5538063"/>
            <a:ext cx="1645659" cy="340519"/>
          </a:xfrm>
          <a:prstGeom prst="round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Better air quality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6971" y="5112779"/>
            <a:ext cx="2047269" cy="340519"/>
          </a:xfrm>
          <a:prstGeom prst="round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Planting more trees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54132" y="1305641"/>
            <a:ext cx="2037544" cy="340519"/>
          </a:xfrm>
          <a:prstGeom prst="round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Better accessibility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8499" y="1052185"/>
            <a:ext cx="2344211" cy="34051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Reduce road casualties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83949" t="7768" r="6710" b="76734"/>
          <a:stretch/>
        </p:blipFill>
        <p:spPr>
          <a:xfrm>
            <a:off x="10664305" y="192818"/>
            <a:ext cx="1138919" cy="74024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224572" y="6351221"/>
            <a:ext cx="362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E7332A"/>
                </a:solidFill>
                <a:latin typeface="MyriadPro-Regular"/>
              </a:rPr>
              <a:t>West Ealing Liveable Neighbourhood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85434" y="2463261"/>
            <a:ext cx="2344211" cy="34051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More people cycling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48080" y="2607913"/>
            <a:ext cx="2344211" cy="34051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Clean &amp; Safer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54132" y="4072988"/>
            <a:ext cx="2344211" cy="34051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More attractive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5435" y="3874337"/>
            <a:ext cx="2344211" cy="34051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People choose to cycle</a:t>
            </a:r>
          </a:p>
        </p:txBody>
      </p:sp>
    </p:spTree>
    <p:extLst>
      <p:ext uri="{BB962C8B-B14F-4D97-AF65-F5344CB8AC3E}">
        <p14:creationId xmlns:p14="http://schemas.microsoft.com/office/powerpoint/2010/main" val="1004717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4333" y="1291731"/>
            <a:ext cx="10515600" cy="45922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1700" dirty="0"/>
              <a:t>The Broadway </a:t>
            </a:r>
          </a:p>
          <a:p>
            <a:pPr lvl="1">
              <a:buClr>
                <a:srgbClr val="FF0000"/>
              </a:buClr>
            </a:pPr>
            <a:r>
              <a:rPr lang="en-GB" sz="1500" dirty="0"/>
              <a:t>De-cluttering </a:t>
            </a:r>
          </a:p>
          <a:p>
            <a:pPr lvl="1">
              <a:buClr>
                <a:srgbClr val="FF0000"/>
              </a:buClr>
            </a:pPr>
            <a:r>
              <a:rPr lang="en-GB" sz="1500" dirty="0"/>
              <a:t>More cycle parking  </a:t>
            </a:r>
          </a:p>
          <a:p>
            <a:pPr lvl="1">
              <a:buClr>
                <a:srgbClr val="FF0000"/>
              </a:buClr>
            </a:pPr>
            <a:r>
              <a:rPr lang="en-GB" sz="1500" dirty="0"/>
              <a:t>Relocate pedestrian crossings </a:t>
            </a:r>
          </a:p>
          <a:p>
            <a:pPr lvl="1">
              <a:buClr>
                <a:srgbClr val="FF0000"/>
              </a:buClr>
            </a:pPr>
            <a:r>
              <a:rPr lang="en-GB" sz="1500" dirty="0"/>
              <a:t>Resurfacing &amp; Copenhagen Crossings</a:t>
            </a:r>
          </a:p>
          <a:p>
            <a:pPr marL="0" indent="0">
              <a:buNone/>
            </a:pPr>
            <a:r>
              <a:rPr lang="en-GB" sz="1700" dirty="0"/>
              <a:t>Outer Areas</a:t>
            </a:r>
          </a:p>
          <a:p>
            <a:pPr lvl="1">
              <a:buClr>
                <a:srgbClr val="FF0000"/>
              </a:buClr>
            </a:pPr>
            <a:r>
              <a:rPr lang="en-GB" sz="1500" dirty="0"/>
              <a:t>Filtered permeability &amp; road closures </a:t>
            </a:r>
          </a:p>
          <a:p>
            <a:pPr lvl="1">
              <a:buClr>
                <a:srgbClr val="FF0000"/>
              </a:buClr>
            </a:pPr>
            <a:r>
              <a:rPr lang="en-GB" sz="1500" dirty="0"/>
              <a:t>Enhanced greenery &amp; tree planting</a:t>
            </a:r>
          </a:p>
          <a:p>
            <a:pPr lvl="1">
              <a:buClr>
                <a:srgbClr val="FF0000"/>
              </a:buClr>
            </a:pPr>
            <a:r>
              <a:rPr lang="en-GB" sz="1500" dirty="0"/>
              <a:t>Area wide 20mph limit</a:t>
            </a:r>
          </a:p>
          <a:p>
            <a:pPr lvl="1">
              <a:buClr>
                <a:srgbClr val="FF0000"/>
              </a:buClr>
            </a:pPr>
            <a:r>
              <a:rPr lang="en-GB" sz="1500" dirty="0"/>
              <a:t>Entrance gateways 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GB" sz="1700" dirty="0"/>
              <a:t>Behavioural change </a:t>
            </a:r>
          </a:p>
          <a:p>
            <a:pPr lvl="1">
              <a:buClr>
                <a:srgbClr val="FF0000"/>
              </a:buClr>
            </a:pPr>
            <a:r>
              <a:rPr lang="en-GB" sz="1500" dirty="0"/>
              <a:t>Information, Cycle Training &amp; Personalised Travel Plans </a:t>
            </a:r>
          </a:p>
          <a:p>
            <a:pPr lvl="1">
              <a:buClr>
                <a:srgbClr val="FF0000"/>
              </a:buClr>
            </a:pPr>
            <a:r>
              <a:rPr lang="en-GB" sz="1500" dirty="0"/>
              <a:t>Play streets and street closure events</a:t>
            </a:r>
          </a:p>
          <a:p>
            <a:pPr lvl="1">
              <a:buClr>
                <a:srgbClr val="FF0000"/>
              </a:buClr>
            </a:pPr>
            <a:r>
              <a:rPr lang="en-GB" sz="1500" dirty="0"/>
              <a:t>Historic walking and adult walking promos and activities</a:t>
            </a:r>
          </a:p>
          <a:p>
            <a:pPr lvl="1">
              <a:buClr>
                <a:srgbClr val="FF0000"/>
              </a:buClr>
            </a:pPr>
            <a:r>
              <a:rPr lang="en-GB" sz="1500" dirty="0"/>
              <a:t>Public art and feature lighting</a:t>
            </a:r>
          </a:p>
          <a:p>
            <a:pPr lvl="1">
              <a:buClr>
                <a:srgbClr val="FF0000"/>
              </a:buClr>
            </a:pPr>
            <a:r>
              <a:rPr lang="en-GB" sz="1500" dirty="0"/>
              <a:t>Enjoyment and feel-good factor</a:t>
            </a:r>
          </a:p>
          <a:p>
            <a:pPr lvl="1">
              <a:buClr>
                <a:srgbClr val="FF0000"/>
              </a:buClr>
            </a:pPr>
            <a:r>
              <a:rPr lang="en-GB" sz="1500" dirty="0"/>
              <a:t>Active citizenship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89BE-DC85-49D6-B46E-8E9DDD58052E}" type="slidenum">
              <a:rPr lang="en-GB" smtClean="0"/>
              <a:t>7</a:t>
            </a:fld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70741" t="18624" r="10536" b="63526"/>
          <a:stretch/>
        </p:blipFill>
        <p:spPr>
          <a:xfrm>
            <a:off x="7397820" y="2176016"/>
            <a:ext cx="4483222" cy="1674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5127" t="19427" r="11378" b="48339"/>
          <a:stretch/>
        </p:blipFill>
        <p:spPr>
          <a:xfrm>
            <a:off x="6776350" y="4124062"/>
            <a:ext cx="3668499" cy="1971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72581" t="25522" r="11377" b="57326"/>
          <a:stretch/>
        </p:blipFill>
        <p:spPr>
          <a:xfrm>
            <a:off x="6062133" y="363415"/>
            <a:ext cx="3864774" cy="1618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83949" t="7768" r="6710" b="76734"/>
          <a:stretch/>
        </p:blipFill>
        <p:spPr>
          <a:xfrm>
            <a:off x="10664305" y="192818"/>
            <a:ext cx="1138919" cy="74024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224572" y="6351221"/>
            <a:ext cx="362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E7332A"/>
                </a:solidFill>
                <a:latin typeface="MyriadPro-Regular"/>
              </a:rPr>
              <a:t>West Ealing Liveable Neighbourhood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46434" y="477114"/>
            <a:ext cx="9840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/>
              <a:t>Inspiration</a:t>
            </a:r>
          </a:p>
        </p:txBody>
      </p:sp>
    </p:spTree>
    <p:extLst>
      <p:ext uri="{BB962C8B-B14F-4D97-AF65-F5344CB8AC3E}">
        <p14:creationId xmlns:p14="http://schemas.microsoft.com/office/powerpoint/2010/main" val="1021286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89BE-DC85-49D6-B46E-8E9DDD58052E}" type="slidenum">
              <a:rPr lang="en-GB" smtClean="0"/>
              <a:t>8</a:t>
            </a:fld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68272" t="18501" r="13521" b="48753"/>
          <a:stretch/>
        </p:blipFill>
        <p:spPr>
          <a:xfrm>
            <a:off x="6055961" y="1716834"/>
            <a:ext cx="5109278" cy="360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70330" t="19232" r="11454" b="48535"/>
          <a:stretch/>
        </p:blipFill>
        <p:spPr>
          <a:xfrm>
            <a:off x="531844" y="1716834"/>
            <a:ext cx="5193083" cy="360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l="83949" t="7768" r="6710" b="76734"/>
          <a:stretch/>
        </p:blipFill>
        <p:spPr>
          <a:xfrm>
            <a:off x="10664305" y="192818"/>
            <a:ext cx="1138919" cy="74024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224572" y="6351221"/>
            <a:ext cx="362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E7332A"/>
                </a:solidFill>
                <a:latin typeface="MyriadPro-Regular"/>
              </a:rPr>
              <a:t>West Ealing Liveable Neighbourhood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46434" y="477114"/>
            <a:ext cx="9840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/>
              <a:t>St James Avenue</a:t>
            </a:r>
          </a:p>
        </p:txBody>
      </p:sp>
    </p:spTree>
    <p:extLst>
      <p:ext uri="{BB962C8B-B14F-4D97-AF65-F5344CB8AC3E}">
        <p14:creationId xmlns:p14="http://schemas.microsoft.com/office/powerpoint/2010/main" val="1788681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89BE-DC85-49D6-B46E-8E9DDD58052E}" type="slidenum">
              <a:rPr lang="en-GB" smtClean="0"/>
              <a:t>9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085762" y="1716394"/>
            <a:ext cx="66121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</a:rPr>
              <a:t>Local community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</a:rPr>
              <a:t>Stakeholder groups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</a:rPr>
              <a:t>Politicians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</a:rPr>
              <a:t>LB Ealing officers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</a:rPr>
              <a:t>TfL officers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68036" t="3417" r="23395" b="91708"/>
          <a:stretch/>
        </p:blipFill>
        <p:spPr>
          <a:xfrm>
            <a:off x="5805095" y="821094"/>
            <a:ext cx="4066693" cy="9064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228" y="1575042"/>
            <a:ext cx="2924841" cy="100927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66691" t="4788" r="28172" b="90737"/>
          <a:stretch/>
        </p:blipFill>
        <p:spPr>
          <a:xfrm>
            <a:off x="6115495" y="2653722"/>
            <a:ext cx="3164735" cy="108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195" y="3803126"/>
            <a:ext cx="2411186" cy="109202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895" y="5164205"/>
            <a:ext cx="2400300" cy="104391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7"/>
          <a:srcRect l="83949" t="7768" r="6710" b="76734"/>
          <a:stretch/>
        </p:blipFill>
        <p:spPr>
          <a:xfrm>
            <a:off x="10664305" y="192818"/>
            <a:ext cx="1138919" cy="74024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23" name="Rectangle 22"/>
          <p:cNvSpPr/>
          <p:nvPr/>
        </p:nvSpPr>
        <p:spPr>
          <a:xfrm>
            <a:off x="224572" y="6351221"/>
            <a:ext cx="362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E7332A"/>
                </a:solidFill>
                <a:latin typeface="MyriadPro-Regular"/>
              </a:rPr>
              <a:t>West Ealing Liveable Neighbourhood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346434" y="477114"/>
            <a:ext cx="9840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/>
              <a:t>Collaboration</a:t>
            </a:r>
          </a:p>
        </p:txBody>
      </p:sp>
    </p:spTree>
    <p:extLst>
      <p:ext uri="{BB962C8B-B14F-4D97-AF65-F5344CB8AC3E}">
        <p14:creationId xmlns:p14="http://schemas.microsoft.com/office/powerpoint/2010/main" val="159217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89BE-DC85-49D6-B46E-8E9DDD58052E}" type="slidenum">
              <a:rPr lang="en-GB" smtClean="0"/>
              <a:t>10</a:t>
            </a:fld>
            <a:endParaRPr lang="en-GB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/>
          <a:srcRect l="83949" t="7768" r="6710" b="76734"/>
          <a:stretch/>
        </p:blipFill>
        <p:spPr>
          <a:xfrm>
            <a:off x="10664305" y="192818"/>
            <a:ext cx="1138919" cy="74024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23" name="Rectangle 22"/>
          <p:cNvSpPr/>
          <p:nvPr/>
        </p:nvSpPr>
        <p:spPr>
          <a:xfrm>
            <a:off x="224572" y="6351221"/>
            <a:ext cx="362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E7332A"/>
                </a:solidFill>
                <a:latin typeface="MyriadPro-Regular"/>
              </a:rPr>
              <a:t>West Ealing Liveable Neighbourhood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3433665" y="2119302"/>
            <a:ext cx="45066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/>
              <a:t>Thanks and any questions?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47648" t="82186" r="44267" b="6247"/>
          <a:stretch/>
        </p:blipFill>
        <p:spPr>
          <a:xfrm>
            <a:off x="351065" y="5293481"/>
            <a:ext cx="1937857" cy="93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277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3273</TotalTime>
  <Words>250</Words>
  <Application>Microsoft Office PowerPoint</Application>
  <PresentationFormat>Widescreen</PresentationFormat>
  <Paragraphs>92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MyriadPro-Regular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Joshua Stanton</dc:creator>
  <cp:lastModifiedBy>Tim Melhuish</cp:lastModifiedBy>
  <cp:revision>136</cp:revision>
  <cp:lastPrinted>2018-02-21T14:13:45Z</cp:lastPrinted>
  <dcterms:created xsi:type="dcterms:W3CDTF">2017-12-15T09:51:39Z</dcterms:created>
  <dcterms:modified xsi:type="dcterms:W3CDTF">2018-05-23T11:04:57Z</dcterms:modified>
</cp:coreProperties>
</file>