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8" r:id="rId3"/>
    <p:sldId id="269" r:id="rId4"/>
    <p:sldId id="270" r:id="rId5"/>
    <p:sldId id="271" r:id="rId6"/>
    <p:sldId id="264" r:id="rId7"/>
    <p:sldId id="272" r:id="rId8"/>
    <p:sldId id="273" r:id="rId9"/>
    <p:sldId id="274" r:id="rId10"/>
    <p:sldId id="256" r:id="rId11"/>
    <p:sldId id="258" r:id="rId12"/>
    <p:sldId id="259" r:id="rId13"/>
    <p:sldId id="260" r:id="rId14"/>
    <p:sldId id="276" r:id="rId15"/>
    <p:sldId id="277" r:id="rId16"/>
    <p:sldId id="275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04" autoAdjust="0"/>
    <p:restoredTop sz="94660"/>
  </p:normalViewPr>
  <p:slideViewPr>
    <p:cSldViewPr>
      <p:cViewPr varScale="1">
        <p:scale>
          <a:sx n="116" d="100"/>
          <a:sy n="116" d="100"/>
        </p:scale>
        <p:origin x="-202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EEDAC-17A6-44FF-ABEF-DDCB62669C12}" type="datetimeFigureOut">
              <a:rPr lang="en-GB" smtClean="0"/>
              <a:t>21/05/2018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C3657-B2E2-4F8A-BDAA-B84E0C993D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7262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EEDAC-17A6-44FF-ABEF-DDCB62669C12}" type="datetimeFigureOut">
              <a:rPr lang="en-GB" smtClean="0"/>
              <a:t>21/05/2018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C3657-B2E2-4F8A-BDAA-B84E0C993D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4920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EEDAC-17A6-44FF-ABEF-DDCB62669C12}" type="datetimeFigureOut">
              <a:rPr lang="en-GB" smtClean="0"/>
              <a:t>21/05/2018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C3657-B2E2-4F8A-BDAA-B84E0C993D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2720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EEDAC-17A6-44FF-ABEF-DDCB62669C12}" type="datetimeFigureOut">
              <a:rPr lang="en-GB" smtClean="0"/>
              <a:t>21/05/2018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C3657-B2E2-4F8A-BDAA-B84E0C993D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4079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EEDAC-17A6-44FF-ABEF-DDCB62669C12}" type="datetimeFigureOut">
              <a:rPr lang="en-GB" smtClean="0"/>
              <a:t>21/05/2018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C3657-B2E2-4F8A-BDAA-B84E0C993D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1137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EEDAC-17A6-44FF-ABEF-DDCB62669C12}" type="datetimeFigureOut">
              <a:rPr lang="en-GB" smtClean="0"/>
              <a:t>21/05/2018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C3657-B2E2-4F8A-BDAA-B84E0C993D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72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EEDAC-17A6-44FF-ABEF-DDCB62669C12}" type="datetimeFigureOut">
              <a:rPr lang="en-GB" smtClean="0"/>
              <a:t>21/05/2018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C3657-B2E2-4F8A-BDAA-B84E0C993D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3980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EEDAC-17A6-44FF-ABEF-DDCB62669C12}" type="datetimeFigureOut">
              <a:rPr lang="en-GB" smtClean="0"/>
              <a:t>21/05/2018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C3657-B2E2-4F8A-BDAA-B84E0C993D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1903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EEDAC-17A6-44FF-ABEF-DDCB62669C12}" type="datetimeFigureOut">
              <a:rPr lang="en-GB" smtClean="0"/>
              <a:t>21/05/2018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C3657-B2E2-4F8A-BDAA-B84E0C993D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6136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EEDAC-17A6-44FF-ABEF-DDCB62669C12}" type="datetimeFigureOut">
              <a:rPr lang="en-GB" smtClean="0"/>
              <a:t>21/05/2018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C3657-B2E2-4F8A-BDAA-B84E0C993D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4291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EEDAC-17A6-44FF-ABEF-DDCB62669C12}" type="datetimeFigureOut">
              <a:rPr lang="en-GB" smtClean="0"/>
              <a:t>21/05/2018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C3657-B2E2-4F8A-BDAA-B84E0C993D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6508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9EEDAC-17A6-44FF-ABEF-DDCB62669C12}" type="datetimeFigureOut">
              <a:rPr lang="en-GB" smtClean="0"/>
              <a:t>21/05/2018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CC3657-B2E2-4F8A-BDAA-B84E0C993D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0245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google.co.uk/url?sa=i&amp;source=images&amp;cd=&amp;cad=rja&amp;uact=8&amp;ved=2ahUKEwiBveD1_ZbbAhUhJcAKHU5fDHAQjRx6BAgBEAU&amp;url=https%3A%2F%2Flcc.org.uk%2Farticles%2Fhackney-cyclists-lets-share-shoreditch&amp;psig=AOvVaw1q9h8aF9t-Tr0GzxN6rI_1&amp;ust=1526998216156853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GB" altLang="en-US" sz="3200" dirty="0" smtClean="0"/>
              <a:t>Leonard </a:t>
            </a:r>
            <a:r>
              <a:rPr lang="en-GB" altLang="en-US" sz="3200" dirty="0" smtClean="0"/>
              <a:t>Circus - Location</a:t>
            </a:r>
            <a:endParaRPr lang="en-GB" altLang="en-US" sz="3200" dirty="0" smtClean="0"/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468313" y="1844675"/>
            <a:ext cx="4038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2800" dirty="0"/>
              <a:t>Leonard Street</a:t>
            </a:r>
          </a:p>
          <a:p>
            <a:pPr eaLnBrk="1" hangingPunct="1"/>
            <a:r>
              <a:rPr lang="en-GB" altLang="en-US" sz="2800" dirty="0"/>
              <a:t>Paul Street</a:t>
            </a:r>
          </a:p>
          <a:p>
            <a:pPr eaLnBrk="1" hangingPunct="1"/>
            <a:r>
              <a:rPr lang="en-GB" altLang="en-US" sz="2800" dirty="0"/>
              <a:t>Shoreditch EC2</a:t>
            </a:r>
          </a:p>
          <a:p>
            <a:pPr eaLnBrk="1" hangingPunct="1"/>
            <a:r>
              <a:rPr lang="en-GB" altLang="en-US" sz="2800" dirty="0" err="1"/>
              <a:t>Haggerston</a:t>
            </a:r>
            <a:r>
              <a:rPr lang="en-GB" altLang="en-US" sz="2800" dirty="0"/>
              <a:t> Ward</a:t>
            </a:r>
          </a:p>
          <a:p>
            <a:pPr eaLnBrk="1" hangingPunct="1"/>
            <a:r>
              <a:rPr lang="en-GB" altLang="en-US" sz="2800" dirty="0"/>
              <a:t>City of London</a:t>
            </a:r>
          </a:p>
          <a:p>
            <a:pPr eaLnBrk="1" hangingPunct="1"/>
            <a:r>
              <a:rPr lang="en-GB" altLang="en-US" sz="2800" dirty="0"/>
              <a:t>LB Islington</a:t>
            </a:r>
          </a:p>
          <a:p>
            <a:pPr eaLnBrk="1" hangingPunct="1"/>
            <a:r>
              <a:rPr lang="en-GB" altLang="en-US" sz="2800" dirty="0"/>
              <a:t>Business Area</a:t>
            </a:r>
          </a:p>
          <a:p>
            <a:pPr eaLnBrk="1" hangingPunct="1"/>
            <a:r>
              <a:rPr lang="en-GB" altLang="en-US" sz="2800" dirty="0"/>
              <a:t>One Way system</a:t>
            </a:r>
          </a:p>
        </p:txBody>
      </p:sp>
      <p:pic>
        <p:nvPicPr>
          <p:cNvPr id="11" name="Picture 32" descr="Leonard Circus-Location"/>
          <p:cNvPicPr>
            <a:picLocks noChangeAspect="1" noChangeArrowheads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51275" y="1501775"/>
            <a:ext cx="4681538" cy="459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232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Leonard Circus - Location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Councils Transport Vision</a:t>
            </a:r>
          </a:p>
          <a:p>
            <a:r>
              <a:rPr lang="en-US" dirty="0" smtClean="0"/>
              <a:t>Hackneys Transport Strategy</a:t>
            </a:r>
          </a:p>
          <a:p>
            <a:r>
              <a:rPr lang="en-US" dirty="0" smtClean="0"/>
              <a:t>Create a range of environments that will encourage walking &amp; cycling within &amp; through the borough</a:t>
            </a:r>
            <a:endParaRPr lang="en-GB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348880"/>
            <a:ext cx="4038600" cy="2526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033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Leonard Circus - Location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Why Leonard Circus?</a:t>
            </a:r>
          </a:p>
          <a:p>
            <a:r>
              <a:rPr lang="en-US" dirty="0" smtClean="0"/>
              <a:t>Suitable location</a:t>
            </a:r>
          </a:p>
          <a:p>
            <a:r>
              <a:rPr lang="en-US" dirty="0" smtClean="0"/>
              <a:t>Congestion charge zone</a:t>
            </a:r>
          </a:p>
          <a:p>
            <a:r>
              <a:rPr lang="en-US" dirty="0" smtClean="0"/>
              <a:t>CPZ</a:t>
            </a:r>
          </a:p>
          <a:p>
            <a:r>
              <a:rPr lang="en-US" dirty="0" smtClean="0"/>
              <a:t>20mph Zone</a:t>
            </a:r>
          </a:p>
          <a:p>
            <a:r>
              <a:rPr lang="en-US" dirty="0" smtClean="0"/>
              <a:t>One-way system discourages through traffic</a:t>
            </a:r>
          </a:p>
          <a:p>
            <a:r>
              <a:rPr lang="en-US" dirty="0" smtClean="0"/>
              <a:t>LCN Route &amp; CS1</a:t>
            </a:r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249151"/>
            <a:ext cx="4038600" cy="3228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3078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Leonard Circus – Traffic Surveys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GB" dirty="0"/>
          </a:p>
          <a:p>
            <a:r>
              <a:rPr lang="en-GB" dirty="0" smtClean="0"/>
              <a:t>Pedestrian </a:t>
            </a:r>
            <a:r>
              <a:rPr lang="en-GB" dirty="0"/>
              <a:t>Count 13/12/11 – 13,492 </a:t>
            </a:r>
          </a:p>
          <a:p>
            <a:r>
              <a:rPr lang="en-US" dirty="0" smtClean="0"/>
              <a:t>Daily </a:t>
            </a:r>
            <a:r>
              <a:rPr lang="en-US" dirty="0"/>
              <a:t>Vehicle Totals A &amp; B (</a:t>
            </a:r>
            <a:r>
              <a:rPr lang="en-US" dirty="0" err="1"/>
              <a:t>inc</a:t>
            </a:r>
            <a:r>
              <a:rPr lang="en-US" dirty="0"/>
              <a:t> Cycles) – 4767 </a:t>
            </a:r>
          </a:p>
          <a:p>
            <a:r>
              <a:rPr lang="en-US" dirty="0" smtClean="0"/>
              <a:t>Of </a:t>
            </a:r>
            <a:r>
              <a:rPr lang="en-US" dirty="0"/>
              <a:t>this 2308 were cyclists! </a:t>
            </a:r>
          </a:p>
          <a:p>
            <a:r>
              <a:rPr lang="en-US" dirty="0" smtClean="0"/>
              <a:t>M </a:t>
            </a:r>
            <a:r>
              <a:rPr lang="en-US" dirty="0"/>
              <a:t>= southbound </a:t>
            </a:r>
            <a:r>
              <a:rPr lang="en-US" dirty="0" err="1"/>
              <a:t>peds</a:t>
            </a:r>
            <a:r>
              <a:rPr lang="en-US" dirty="0"/>
              <a:t> </a:t>
            </a:r>
            <a:r>
              <a:rPr lang="en-US" dirty="0" err="1"/>
              <a:t>favoured</a:t>
            </a:r>
            <a:r>
              <a:rPr lang="en-US" dirty="0"/>
              <a:t> crossing point</a:t>
            </a:r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979823"/>
            <a:ext cx="4038600" cy="3766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3418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GB" dirty="0"/>
              <a:t/>
            </a:r>
            <a:br>
              <a:rPr lang="en-GB" dirty="0"/>
            </a:br>
            <a:r>
              <a:rPr lang="en-GB" sz="4000" dirty="0"/>
              <a:t>6 - Leonard Circus - Before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Over engineered traffic layout</a:t>
            </a:r>
          </a:p>
          <a:p>
            <a:r>
              <a:rPr lang="en-US" dirty="0" smtClean="0"/>
              <a:t>Raised traffic island created a distinct barrier to pedestrian movement</a:t>
            </a:r>
          </a:p>
          <a:p>
            <a:r>
              <a:rPr lang="en-US" dirty="0" smtClean="0"/>
              <a:t>Poor public amenity</a:t>
            </a:r>
          </a:p>
          <a:p>
            <a:r>
              <a:rPr lang="en-US" dirty="0" smtClean="0"/>
              <a:t>Poor pedestrian accessibility</a:t>
            </a:r>
          </a:p>
          <a:p>
            <a:r>
              <a:rPr lang="en-US" dirty="0" smtClean="0"/>
              <a:t>High Ped (13492) &amp; Cycle movement (2308)</a:t>
            </a:r>
          </a:p>
          <a:p>
            <a:r>
              <a:rPr lang="en-US" dirty="0" smtClean="0"/>
              <a:t>Zero accident record!</a:t>
            </a:r>
            <a:endParaRPr lang="en-GB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5911" y="1600200"/>
            <a:ext cx="3403178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9029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Leonard Circus – Concept</a:t>
            </a:r>
            <a:endParaRPr lang="en-GB" sz="3200" dirty="0"/>
          </a:p>
        </p:txBody>
      </p:sp>
      <p:pic>
        <p:nvPicPr>
          <p:cNvPr id="9218" name="Picture 2" descr="Image result for leonard circus london cycling awards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501008"/>
            <a:ext cx="3755355" cy="2255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7" y="1412776"/>
            <a:ext cx="2520280" cy="1801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844824"/>
            <a:ext cx="3420417" cy="315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07050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GB" dirty="0"/>
              <a:t/>
            </a:r>
            <a:br>
              <a:rPr lang="en-GB" dirty="0"/>
            </a:br>
            <a:r>
              <a:rPr lang="en-GB" sz="4000" dirty="0" smtClean="0"/>
              <a:t>Leonard </a:t>
            </a:r>
            <a:r>
              <a:rPr lang="en-GB" sz="4000" dirty="0"/>
              <a:t>Circus - </a:t>
            </a:r>
            <a:r>
              <a:rPr lang="en-GB" sz="4000" dirty="0" smtClean="0"/>
              <a:t>Consultation 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endParaRPr lang="en-GB" dirty="0"/>
          </a:p>
          <a:p>
            <a:r>
              <a:rPr lang="en-GB" dirty="0" smtClean="0"/>
              <a:t>Local </a:t>
            </a:r>
            <a:r>
              <a:rPr lang="en-GB" dirty="0"/>
              <a:t>Residents &amp; Businesses </a:t>
            </a:r>
          </a:p>
          <a:p>
            <a:r>
              <a:rPr lang="en-GB" dirty="0" smtClean="0"/>
              <a:t>Living </a:t>
            </a:r>
            <a:r>
              <a:rPr lang="en-GB" dirty="0"/>
              <a:t>Streets in Hackney </a:t>
            </a:r>
          </a:p>
          <a:p>
            <a:r>
              <a:rPr lang="en-GB" dirty="0" smtClean="0"/>
              <a:t>London </a:t>
            </a:r>
            <a:r>
              <a:rPr lang="en-GB" dirty="0"/>
              <a:t>Cycling Campaign </a:t>
            </a:r>
          </a:p>
          <a:p>
            <a:r>
              <a:rPr lang="en-GB" dirty="0" smtClean="0"/>
              <a:t>Age </a:t>
            </a:r>
            <a:r>
              <a:rPr lang="en-GB" dirty="0"/>
              <a:t>Concern </a:t>
            </a:r>
          </a:p>
          <a:p>
            <a:r>
              <a:rPr lang="en-US" dirty="0" smtClean="0"/>
              <a:t>Hackney </a:t>
            </a:r>
            <a:r>
              <a:rPr lang="en-US" dirty="0"/>
              <a:t>Disability Back Up Group </a:t>
            </a:r>
          </a:p>
          <a:p>
            <a:r>
              <a:rPr lang="en-GB" dirty="0" smtClean="0"/>
              <a:t>Emergency </a:t>
            </a:r>
            <a:r>
              <a:rPr lang="en-GB" dirty="0"/>
              <a:t>Services </a:t>
            </a:r>
          </a:p>
          <a:p>
            <a:r>
              <a:rPr lang="en-GB" dirty="0" smtClean="0"/>
              <a:t>Transport </a:t>
            </a:r>
            <a:r>
              <a:rPr lang="en-GB" dirty="0"/>
              <a:t>for London </a:t>
            </a:r>
          </a:p>
          <a:p>
            <a:r>
              <a:rPr lang="en-GB" dirty="0" smtClean="0"/>
              <a:t>Urban </a:t>
            </a:r>
            <a:r>
              <a:rPr lang="en-GB" dirty="0"/>
              <a:t>Design </a:t>
            </a:r>
            <a:r>
              <a:rPr lang="en-GB" dirty="0" smtClean="0"/>
              <a:t>London</a:t>
            </a:r>
          </a:p>
          <a:p>
            <a:r>
              <a:rPr lang="en-GB" dirty="0" smtClean="0"/>
              <a:t>Time to Redesign!</a:t>
            </a:r>
            <a:endParaRPr lang="en-GB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0982" y="1600200"/>
            <a:ext cx="321303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8769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GB" dirty="0"/>
              <a:t/>
            </a:r>
            <a:br>
              <a:rPr lang="en-GB" dirty="0"/>
            </a:br>
            <a:r>
              <a:rPr lang="en-GB" sz="4000" dirty="0" smtClean="0"/>
              <a:t>Leonard </a:t>
            </a:r>
            <a:r>
              <a:rPr lang="en-GB" sz="4000" dirty="0"/>
              <a:t>Circus </a:t>
            </a:r>
            <a:r>
              <a:rPr lang="en-GB" sz="4000" dirty="0" smtClean="0"/>
              <a:t>– Detailed Design 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endParaRPr lang="en-GB" dirty="0"/>
          </a:p>
          <a:p>
            <a:r>
              <a:rPr lang="en-GB" dirty="0" smtClean="0"/>
              <a:t>Stats </a:t>
            </a:r>
            <a:r>
              <a:rPr lang="en-GB" dirty="0"/>
              <a:t>Issues </a:t>
            </a:r>
          </a:p>
          <a:p>
            <a:r>
              <a:rPr lang="en-GB" dirty="0" smtClean="0"/>
              <a:t>Foundation </a:t>
            </a:r>
            <a:r>
              <a:rPr lang="en-GB" dirty="0"/>
              <a:t>Issues </a:t>
            </a:r>
          </a:p>
          <a:p>
            <a:r>
              <a:rPr lang="en-GB" dirty="0" smtClean="0"/>
              <a:t>Building </a:t>
            </a:r>
            <a:r>
              <a:rPr lang="en-GB" dirty="0"/>
              <a:t>Access Issues </a:t>
            </a:r>
          </a:p>
          <a:p>
            <a:r>
              <a:rPr lang="en-GB" dirty="0" smtClean="0"/>
              <a:t>Existing </a:t>
            </a:r>
            <a:r>
              <a:rPr lang="en-GB" dirty="0"/>
              <a:t>raised tree </a:t>
            </a:r>
          </a:p>
          <a:p>
            <a:r>
              <a:rPr lang="en-GB" dirty="0" smtClean="0"/>
              <a:t>Material </a:t>
            </a:r>
            <a:r>
              <a:rPr lang="en-GB" dirty="0"/>
              <a:t>concerns </a:t>
            </a:r>
          </a:p>
          <a:p>
            <a:r>
              <a:rPr lang="en-GB" dirty="0" smtClean="0"/>
              <a:t>Maintenance </a:t>
            </a:r>
            <a:r>
              <a:rPr lang="en-GB" dirty="0"/>
              <a:t>concerns </a:t>
            </a:r>
          </a:p>
          <a:p>
            <a:r>
              <a:rPr lang="en-GB" dirty="0" err="1" smtClean="0"/>
              <a:t>Rivington</a:t>
            </a:r>
            <a:r>
              <a:rPr lang="en-GB" dirty="0" smtClean="0"/>
              <a:t> </a:t>
            </a:r>
            <a:r>
              <a:rPr lang="en-GB" dirty="0"/>
              <a:t>Street-</a:t>
            </a:r>
            <a:r>
              <a:rPr lang="en-GB" dirty="0" err="1"/>
              <a:t>Porphry</a:t>
            </a:r>
            <a:r>
              <a:rPr lang="en-GB" dirty="0"/>
              <a:t> </a:t>
            </a:r>
          </a:p>
          <a:p>
            <a:r>
              <a:rPr lang="en-GB" dirty="0" smtClean="0"/>
              <a:t>Rethink </a:t>
            </a:r>
            <a:endParaRPr lang="en-GB" dirty="0"/>
          </a:p>
          <a:p>
            <a:r>
              <a:rPr lang="en-GB" dirty="0" smtClean="0"/>
              <a:t>Redesign </a:t>
            </a:r>
            <a:endParaRPr lang="en-GB" dirty="0"/>
          </a:p>
          <a:p>
            <a:r>
              <a:rPr lang="en-GB" dirty="0" smtClean="0"/>
              <a:t>Simplify</a:t>
            </a:r>
            <a:endParaRPr lang="en-GB" dirty="0"/>
          </a:p>
          <a:p>
            <a:endParaRPr lang="en-GB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9453" y="1600200"/>
            <a:ext cx="3196094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4894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GB" dirty="0"/>
              <a:t/>
            </a:r>
            <a:br>
              <a:rPr lang="en-GB" dirty="0"/>
            </a:br>
            <a:r>
              <a:rPr lang="en-GB" sz="4000" dirty="0" smtClean="0"/>
              <a:t>Leonard </a:t>
            </a:r>
            <a:r>
              <a:rPr lang="en-GB" sz="4000" dirty="0"/>
              <a:t>Circus </a:t>
            </a:r>
            <a:r>
              <a:rPr lang="en-GB" sz="4000" dirty="0" smtClean="0"/>
              <a:t>– Implementation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endParaRPr lang="en-GB" dirty="0"/>
          </a:p>
          <a:p>
            <a:r>
              <a:rPr lang="en-US" dirty="0" smtClean="0"/>
              <a:t>Started 27/01/14</a:t>
            </a:r>
          </a:p>
          <a:p>
            <a:r>
              <a:rPr lang="en-US" dirty="0" smtClean="0"/>
              <a:t>Complete 09/06/14</a:t>
            </a:r>
          </a:p>
          <a:p>
            <a:r>
              <a:rPr lang="en-US" dirty="0" smtClean="0"/>
              <a:t>Junction closure</a:t>
            </a:r>
          </a:p>
          <a:p>
            <a:r>
              <a:rPr lang="en-US" dirty="0" smtClean="0"/>
              <a:t>Diversion Route</a:t>
            </a:r>
          </a:p>
          <a:p>
            <a:r>
              <a:rPr lang="en-US" dirty="0" smtClean="0"/>
              <a:t>Parking suspensions</a:t>
            </a:r>
          </a:p>
          <a:p>
            <a:r>
              <a:rPr lang="en-US" dirty="0" smtClean="0"/>
              <a:t>Regular stakeholder liaison</a:t>
            </a:r>
          </a:p>
          <a:p>
            <a:r>
              <a:rPr lang="en-US" dirty="0" smtClean="0"/>
              <a:t>Information boards</a:t>
            </a:r>
          </a:p>
          <a:p>
            <a:r>
              <a:rPr lang="en-US" dirty="0" smtClean="0"/>
              <a:t>No problems (apart from being verbally abused by businesses)</a:t>
            </a:r>
            <a:endParaRPr lang="en-GB" dirty="0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3717032"/>
            <a:ext cx="1756452" cy="2349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79" y="1412776"/>
            <a:ext cx="5402263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0" name="Picture 4" descr="F:\DESIGN AWARDS\SITE PHOTOS\IMG_320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717032"/>
            <a:ext cx="1774864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64460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Leonard Circus – Post implementation</a:t>
            </a:r>
            <a:endParaRPr lang="en-GB" sz="3200" dirty="0"/>
          </a:p>
        </p:txBody>
      </p:sp>
      <p:pic>
        <p:nvPicPr>
          <p:cNvPr id="5122" name="Picture 2" descr="F:\DESIGN AWARDS\SITE PHOTOS\after - rooftop vie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68760"/>
            <a:ext cx="6779345" cy="4519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5056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Leonard Circus – Post Implementation Issues</a:t>
            </a:r>
            <a:endParaRPr lang="en-GB" sz="2800" dirty="0"/>
          </a:p>
        </p:txBody>
      </p:sp>
      <p:pic>
        <p:nvPicPr>
          <p:cNvPr id="2050" name="Picture 2" descr="F:\PHOTOS\IMG_50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202839"/>
            <a:ext cx="3667842" cy="4890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96752"/>
            <a:ext cx="4038600" cy="2193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44" y="3573016"/>
            <a:ext cx="4022456" cy="2896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18806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62020"/>
          </a:xfrm>
        </p:spPr>
        <p:txBody>
          <a:bodyPr>
            <a:normAutofit/>
          </a:bodyPr>
          <a:lstStyle/>
          <a:p>
            <a:r>
              <a:rPr lang="en-GB" sz="3200" dirty="0" smtClean="0"/>
              <a:t>Leonard Circus – Post Implementation Issues</a:t>
            </a:r>
            <a:endParaRPr lang="en-GB" sz="3200" dirty="0"/>
          </a:p>
        </p:txBody>
      </p:sp>
      <p:pic>
        <p:nvPicPr>
          <p:cNvPr id="3074" name="Picture 2" descr="F:\PHOTOS\IMG_506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933056"/>
            <a:ext cx="3672408" cy="2754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F:\PHOTOS\IMG_505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861048"/>
            <a:ext cx="3672408" cy="2754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F:\PHOTOS\IMG_506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908720"/>
            <a:ext cx="3672408" cy="2754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31165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Leonard Circus – Post Implementation Issues</a:t>
            </a:r>
            <a:endParaRPr lang="en-GB" sz="3200" dirty="0"/>
          </a:p>
        </p:txBody>
      </p:sp>
      <p:pic>
        <p:nvPicPr>
          <p:cNvPr id="4098" name="Picture 2" descr="F:\PHOTOS\IMG_505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48706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F:\PHOTOS\IMG_505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628800"/>
            <a:ext cx="2826621" cy="3768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08024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Leonard Circus – Post Traffic </a:t>
            </a:r>
            <a:r>
              <a:rPr lang="en-GB" sz="3200" smtClean="0"/>
              <a:t>&amp; Attitudinal  </a:t>
            </a:r>
            <a:r>
              <a:rPr lang="en-GB" sz="3200" dirty="0" smtClean="0"/>
              <a:t>Survey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85</a:t>
            </a:r>
            <a:r>
              <a:rPr lang="en-GB" baseline="30000" dirty="0" smtClean="0"/>
              <a:t>th</a:t>
            </a:r>
            <a:r>
              <a:rPr lang="en-GB" dirty="0" smtClean="0"/>
              <a:t> percentile under 20mph</a:t>
            </a:r>
          </a:p>
          <a:p>
            <a:r>
              <a:rPr lang="en-GB" dirty="0" smtClean="0"/>
              <a:t>1 pedestrian &amp; cycle collision soon after</a:t>
            </a:r>
          </a:p>
          <a:p>
            <a:r>
              <a:rPr lang="en-GB" dirty="0" smtClean="0"/>
              <a:t>84% of </a:t>
            </a:r>
            <a:r>
              <a:rPr lang="en-GB" dirty="0" err="1" smtClean="0"/>
              <a:t>peds</a:t>
            </a:r>
            <a:r>
              <a:rPr lang="en-GB" dirty="0" smtClean="0"/>
              <a:t> &amp; 71% of cyclists said they felt safe</a:t>
            </a:r>
          </a:p>
          <a:p>
            <a:r>
              <a:rPr lang="en-GB" dirty="0" smtClean="0"/>
              <a:t>75% of drivers felt free to move across the space</a:t>
            </a:r>
          </a:p>
          <a:p>
            <a:r>
              <a:rPr lang="en-GB" dirty="0" smtClean="0"/>
              <a:t>60% of drivers felt there was adequate signage for the space</a:t>
            </a:r>
          </a:p>
          <a:p>
            <a:r>
              <a:rPr lang="en-GB" dirty="0" smtClean="0"/>
              <a:t>71% of all respondents felt the space is </a:t>
            </a:r>
            <a:r>
              <a:rPr lang="en-GB" dirty="0" err="1" smtClean="0"/>
              <a:t>attaractive</a:t>
            </a:r>
            <a:r>
              <a:rPr lang="en-GB" dirty="0" smtClean="0"/>
              <a:t> to look at and that the space is part of the </a:t>
            </a:r>
            <a:r>
              <a:rPr lang="en-GB" dirty="0" err="1" smtClean="0"/>
              <a:t>neighborhood</a:t>
            </a:r>
            <a:r>
              <a:rPr lang="en-GB" dirty="0" smtClean="0"/>
              <a:t> identity</a:t>
            </a:r>
          </a:p>
          <a:p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559788"/>
            <a:ext cx="2174398" cy="2032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260" y="1559788"/>
            <a:ext cx="1944216" cy="1461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158" y="4653136"/>
            <a:ext cx="4464496" cy="1460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91218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Leonard Circus – Improvements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endParaRPr lang="en-GB" dirty="0"/>
          </a:p>
          <a:p>
            <a:r>
              <a:rPr lang="en-GB" dirty="0" smtClean="0"/>
              <a:t>Re-used </a:t>
            </a:r>
            <a:r>
              <a:rPr lang="en-GB" dirty="0" err="1"/>
              <a:t>Yorkstone</a:t>
            </a:r>
            <a:r>
              <a:rPr lang="en-GB" dirty="0"/>
              <a:t> </a:t>
            </a:r>
          </a:p>
          <a:p>
            <a:r>
              <a:rPr lang="en-GB" dirty="0" err="1" smtClean="0"/>
              <a:t>Porphry</a:t>
            </a:r>
            <a:r>
              <a:rPr lang="en-GB" dirty="0" smtClean="0"/>
              <a:t> </a:t>
            </a:r>
            <a:r>
              <a:rPr lang="en-GB" dirty="0"/>
              <a:t>Paving </a:t>
            </a:r>
          </a:p>
          <a:p>
            <a:r>
              <a:rPr lang="en-GB" dirty="0" smtClean="0"/>
              <a:t>LED </a:t>
            </a:r>
            <a:r>
              <a:rPr lang="en-GB" dirty="0"/>
              <a:t>Street Lighting </a:t>
            </a:r>
          </a:p>
          <a:p>
            <a:r>
              <a:rPr lang="en-GB" dirty="0" smtClean="0"/>
              <a:t>Tree </a:t>
            </a:r>
            <a:r>
              <a:rPr lang="en-GB" dirty="0"/>
              <a:t>Planting (</a:t>
            </a:r>
            <a:r>
              <a:rPr lang="en-GB" dirty="0" err="1"/>
              <a:t>SuDS</a:t>
            </a:r>
            <a:r>
              <a:rPr lang="en-GB" dirty="0"/>
              <a:t>) </a:t>
            </a:r>
          </a:p>
          <a:p>
            <a:r>
              <a:rPr lang="en-GB" dirty="0" smtClean="0"/>
              <a:t>Modern </a:t>
            </a:r>
            <a:r>
              <a:rPr lang="en-GB" dirty="0"/>
              <a:t>Seating </a:t>
            </a:r>
          </a:p>
          <a:p>
            <a:r>
              <a:rPr lang="en-GB" dirty="0" smtClean="0"/>
              <a:t>Bike </a:t>
            </a:r>
            <a:r>
              <a:rPr lang="en-GB" dirty="0"/>
              <a:t>Ports </a:t>
            </a:r>
          </a:p>
          <a:p>
            <a:r>
              <a:rPr lang="en-GB" dirty="0" smtClean="0"/>
              <a:t>CCTV </a:t>
            </a:r>
            <a:endParaRPr lang="en-GB" dirty="0"/>
          </a:p>
          <a:p>
            <a:r>
              <a:rPr lang="en-GB" dirty="0" smtClean="0"/>
              <a:t>Wi-Fi</a:t>
            </a:r>
            <a:endParaRPr lang="en-GB" dirty="0"/>
          </a:p>
          <a:p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484784"/>
            <a:ext cx="3805609" cy="2531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147154"/>
            <a:ext cx="3805609" cy="2531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97185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GB" dirty="0"/>
              <a:t/>
            </a:r>
            <a:br>
              <a:rPr lang="en-GB" dirty="0"/>
            </a:br>
            <a:r>
              <a:rPr lang="en-GB" sz="4000" dirty="0" smtClean="0"/>
              <a:t>Leonard </a:t>
            </a:r>
            <a:r>
              <a:rPr lang="en-GB" sz="4000" dirty="0"/>
              <a:t>Circus </a:t>
            </a:r>
            <a:r>
              <a:rPr lang="en-GB" sz="4000" dirty="0" smtClean="0"/>
              <a:t>– Success!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32500" lnSpcReduction="20000"/>
          </a:bodyPr>
          <a:lstStyle/>
          <a:p>
            <a:endParaRPr lang="en-GB" dirty="0"/>
          </a:p>
          <a:p>
            <a:r>
              <a:rPr lang="en-GB" sz="7200" dirty="0" smtClean="0"/>
              <a:t>Won the Urban Transport Design Award 2015</a:t>
            </a:r>
            <a:endParaRPr lang="en-GB" sz="7200" dirty="0"/>
          </a:p>
          <a:p>
            <a:r>
              <a:rPr lang="en-GB" sz="7200" dirty="0" smtClean="0"/>
              <a:t>Nominated London Cycling Awards 2015</a:t>
            </a:r>
            <a:endParaRPr lang="en-GB" sz="7200" dirty="0"/>
          </a:p>
          <a:p>
            <a:r>
              <a:rPr lang="en-GB" sz="7200" dirty="0" smtClean="0"/>
              <a:t>Nominated Hackney Design Awards 2015</a:t>
            </a:r>
            <a:endParaRPr lang="en-GB" sz="7200" dirty="0"/>
          </a:p>
          <a:p>
            <a:r>
              <a:rPr lang="en-GB" sz="7200" dirty="0" smtClean="0"/>
              <a:t>New vibrant public space</a:t>
            </a:r>
            <a:endParaRPr lang="en-GB" sz="7200" dirty="0"/>
          </a:p>
          <a:p>
            <a:r>
              <a:rPr lang="en-GB" sz="7200" dirty="0" smtClean="0"/>
              <a:t>Generated new activities</a:t>
            </a:r>
            <a:endParaRPr lang="en-GB" sz="7200" dirty="0"/>
          </a:p>
          <a:p>
            <a:r>
              <a:rPr lang="en-GB" sz="7200" dirty="0" smtClean="0"/>
              <a:t>Regeneration</a:t>
            </a:r>
          </a:p>
          <a:p>
            <a:r>
              <a:rPr lang="en-GB" sz="7200" dirty="0" smtClean="0"/>
              <a:t>Food stalls</a:t>
            </a:r>
            <a:endParaRPr lang="en-GB" sz="7200" dirty="0"/>
          </a:p>
          <a:p>
            <a:endParaRPr lang="en-GB" dirty="0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572" y="4221088"/>
            <a:ext cx="3567043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183" y="1628800"/>
            <a:ext cx="3562890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4847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</TotalTime>
  <Words>372</Words>
  <Application>Microsoft Office PowerPoint</Application>
  <PresentationFormat>On-screen Show (4:3)</PresentationFormat>
  <Paragraphs>98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Leonard Circus - Location</vt:lpstr>
      <vt:lpstr>Leonard Circus - Location</vt:lpstr>
      <vt:lpstr>Leonard Circus - Location</vt:lpstr>
      <vt:lpstr>Leonard Circus – Traffic Surveys</vt:lpstr>
      <vt:lpstr> 6 - Leonard Circus - Before </vt:lpstr>
      <vt:lpstr>Leonard Circus – Concept</vt:lpstr>
      <vt:lpstr> Leonard Circus - Consultation </vt:lpstr>
      <vt:lpstr> Leonard Circus – Detailed Design </vt:lpstr>
      <vt:lpstr> Leonard Circus – Implementation</vt:lpstr>
      <vt:lpstr>Leonard Circus – Post implementation</vt:lpstr>
      <vt:lpstr>Leonard Circus – Post Implementation Issues</vt:lpstr>
      <vt:lpstr>Leonard Circus – Post Implementation Issues</vt:lpstr>
      <vt:lpstr>Leonard Circus – Post Implementation Issues</vt:lpstr>
      <vt:lpstr>Leonard Circus – Post Traffic &amp; Attitudinal  Survey</vt:lpstr>
      <vt:lpstr>Leonard Circus – Improvements</vt:lpstr>
      <vt:lpstr> Leonard Circus – Success!</vt:lpstr>
    </vt:vector>
  </TitlesOfParts>
  <Company>Hertfordshire County Council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Leonard Circus</dc:title>
  <dc:creator>Adrian McWhinnie</dc:creator>
  <cp:lastModifiedBy>Adrian McWhinnie</cp:lastModifiedBy>
  <cp:revision>26</cp:revision>
  <dcterms:created xsi:type="dcterms:W3CDTF">2018-05-21T09:41:12Z</dcterms:created>
  <dcterms:modified xsi:type="dcterms:W3CDTF">2018-05-21T16:48:33Z</dcterms:modified>
</cp:coreProperties>
</file>