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832" r:id="rId5"/>
  </p:sldMasterIdLst>
  <p:notesMasterIdLst>
    <p:notesMasterId r:id="rId16"/>
  </p:notesMasterIdLst>
  <p:handoutMasterIdLst>
    <p:handoutMasterId r:id="rId17"/>
  </p:handoutMasterIdLst>
  <p:sldIdLst>
    <p:sldId id="300" r:id="rId6"/>
    <p:sldId id="306" r:id="rId7"/>
    <p:sldId id="302" r:id="rId8"/>
    <p:sldId id="321" r:id="rId9"/>
    <p:sldId id="307" r:id="rId10"/>
    <p:sldId id="316" r:id="rId11"/>
    <p:sldId id="317" r:id="rId12"/>
    <p:sldId id="318" r:id="rId13"/>
    <p:sldId id="320" r:id="rId14"/>
    <p:sldId id="319" r:id="rId15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840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8DF"/>
    <a:srgbClr val="E4003A"/>
    <a:srgbClr val="981406"/>
    <a:srgbClr val="9A1D04"/>
    <a:srgbClr val="A81F04"/>
    <a:srgbClr val="990000"/>
    <a:srgbClr val="920000"/>
    <a:srgbClr val="993300"/>
    <a:srgbClr val="CC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7" autoAdjust="0"/>
    <p:restoredTop sz="82860" autoAdjust="0"/>
  </p:normalViewPr>
  <p:slideViewPr>
    <p:cSldViewPr showGuides="1">
      <p:cViewPr varScale="1">
        <p:scale>
          <a:sx n="70" d="100"/>
          <a:sy n="70" d="100"/>
        </p:scale>
        <p:origin x="1338" y="66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93" d="100"/>
          <a:sy n="93" d="100"/>
        </p:scale>
        <p:origin x="2472" y="7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73EEA3F-106C-4127-B617-EFF96D871A5E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4D2B2CE-6B79-4B1C-A7E3-693E41A57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008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3FE3145C-0480-44BC-BE33-34373BD7C8BF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C1A66CC-8D93-4773-B756-DFE22E0A14A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15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A66CC-8D93-4773-B756-DFE22E0A14AA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295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A66CC-8D93-4773-B756-DFE22E0A14AA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560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GB" sz="1300" dirty="0"/>
              <a:t>17 May 2018, </a:t>
            </a:r>
            <a:r>
              <a:rPr lang="en-GB" sz="1300" dirty="0" err="1"/>
              <a:t>Mildmay</a:t>
            </a:r>
            <a:r>
              <a:rPr lang="en-GB" sz="1300" dirty="0"/>
              <a:t> Grove North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A66CC-8D93-4773-B756-DFE22E0A14AA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017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GB" sz="1300" dirty="0" err="1"/>
              <a:t>FitzPark</a:t>
            </a:r>
            <a:r>
              <a:rPr lang="en-GB" sz="1300" dirty="0"/>
              <a:t>, Windmill Street – Summer 2017 to Autumn 2018</a:t>
            </a:r>
          </a:p>
          <a:p>
            <a:pPr>
              <a:buFontTx/>
              <a:buNone/>
            </a:pPr>
            <a:r>
              <a:rPr lang="en-GB" sz="1300" dirty="0"/>
              <a:t>Wild West End Garden, Old Quebec Street (by New West End Company and The Portman Estate in collaboration with Wild West End, Marble Arch BID and Baker Street Quarter BID).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A66CC-8D93-4773-B756-DFE22E0A14AA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041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GB" sz="1300" dirty="0"/>
              <a:t>Out to Twitter and LinkedIn May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A66CC-8D93-4773-B756-DFE22E0A14AA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91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A66CC-8D93-4773-B756-DFE22E0A14AA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399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A66CC-8D93-4773-B756-DFE22E0A14AA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6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A66CC-8D93-4773-B756-DFE22E0A14AA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70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8125" y="1431925"/>
            <a:ext cx="6873875" cy="3867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90478">
              <a:defRPr/>
            </a:pPr>
            <a:fld id="{CAD84E3F-5E05-430A-9F35-1FA7BCF1BFD4}" type="slidenum">
              <a:rPr lang="en-AU" sz="1400">
                <a:solidFill>
                  <a:prstClr val="black"/>
                </a:solidFill>
                <a:latin typeface="Calibri" panose="020F0502020204030204"/>
              </a:rPr>
              <a:pPr defTabSz="990478">
                <a:defRPr/>
              </a:pPr>
              <a:t>10</a:t>
            </a:fld>
            <a:endParaRPr lang="en-AU" sz="14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71250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- Title Slid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 descr="FinalArupLogo_White_Scaled_For_PPT_300dpi.png">
            <a:extLst>
              <a:ext uri="{FF2B5EF4-FFF2-40B4-BE49-F238E27FC236}">
                <a16:creationId xmlns:a16="http://schemas.microsoft.com/office/drawing/2014/main" id="{32B46706-BC19-4836-9887-FB13736A25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463" y="476672"/>
            <a:ext cx="1101033" cy="330310"/>
          </a:xfrm>
          <a:prstGeom prst="rect">
            <a:avLst/>
          </a:prstGeom>
        </p:spPr>
      </p:pic>
      <p:sp>
        <p:nvSpPr>
          <p:cNvPr id="14" name="Title">
            <a:extLst>
              <a:ext uri="{FF2B5EF4-FFF2-40B4-BE49-F238E27FC236}">
                <a16:creationId xmlns:a16="http://schemas.microsoft.com/office/drawing/2014/main" id="{138A3FD2-F432-4DBB-AD6E-7E2707A61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76" y="2535868"/>
            <a:ext cx="7812364" cy="67710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00000"/>
              </a:lnSpc>
              <a:defRPr sz="4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 title">
            <a:extLst>
              <a:ext uri="{FF2B5EF4-FFF2-40B4-BE49-F238E27FC236}">
                <a16:creationId xmlns:a16="http://schemas.microsoft.com/office/drawing/2014/main" id="{89B04717-B07A-4E7D-9EA2-DBF8FF77DB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3876" y="2238537"/>
            <a:ext cx="2654573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100" b="1">
                <a:solidFill>
                  <a:srgbClr val="E400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- 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43876" y="1739689"/>
            <a:ext cx="3851924" cy="110799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00000"/>
              </a:lnSpc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 title"/>
          <p:cNvSpPr>
            <a:spLocks noGrp="1"/>
          </p:cNvSpPr>
          <p:nvPr>
            <p:ph idx="1" hasCustomPrompt="1"/>
          </p:nvPr>
        </p:nvSpPr>
        <p:spPr>
          <a:xfrm>
            <a:off x="443876" y="1557338"/>
            <a:ext cx="2654573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100" b="1">
                <a:solidFill>
                  <a:srgbClr val="E400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Image"/>
          <p:cNvSpPr>
            <a:spLocks noGrp="1"/>
          </p:cNvSpPr>
          <p:nvPr>
            <p:ph idx="10"/>
          </p:nvPr>
        </p:nvSpPr>
        <p:spPr>
          <a:xfrm>
            <a:off x="4799856" y="0"/>
            <a:ext cx="7392144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bg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6" name="Sub title"/>
          <p:cNvSpPr>
            <a:spLocks noGrp="1"/>
          </p:cNvSpPr>
          <p:nvPr>
            <p:ph idx="11"/>
          </p:nvPr>
        </p:nvSpPr>
        <p:spPr>
          <a:xfrm rot="16200000">
            <a:off x="11532351" y="494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Logo" descr="FinalArupLogo_White_Scaled_For_PPT_300dpi.png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463" y="476672"/>
            <a:ext cx="1101033" cy="3303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- 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mage"/>
          <p:cNvSpPr>
            <a:spLocks noGrp="1"/>
          </p:cNvSpPr>
          <p:nvPr>
            <p:ph idx="10"/>
          </p:nvPr>
        </p:nvSpPr>
        <p:spPr>
          <a:xfrm>
            <a:off x="5303912" y="425454"/>
            <a:ext cx="6480101" cy="60118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bg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6" name="Sub title"/>
          <p:cNvSpPr>
            <a:spLocks noGrp="1"/>
          </p:cNvSpPr>
          <p:nvPr>
            <p:ph idx="11"/>
          </p:nvPr>
        </p:nvSpPr>
        <p:spPr>
          <a:xfrm rot="16200000">
            <a:off x="11124364" y="918476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Logo" descr="FinalArupLogo_White_Scaled_For_PPT_300dpi.png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463" y="476672"/>
            <a:ext cx="1101033" cy="330310"/>
          </a:xfrm>
          <a:prstGeom prst="rect">
            <a:avLst/>
          </a:prstGeom>
        </p:spPr>
      </p:pic>
      <p:sp>
        <p:nvSpPr>
          <p:cNvPr id="9" name="Title">
            <a:extLst>
              <a:ext uri="{FF2B5EF4-FFF2-40B4-BE49-F238E27FC236}">
                <a16:creationId xmlns:a16="http://schemas.microsoft.com/office/drawing/2014/main" id="{1B39B764-D843-4AF8-B2D8-8F338629C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76" y="1739689"/>
            <a:ext cx="3851924" cy="110799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00000"/>
              </a:lnSpc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 title">
            <a:extLst>
              <a:ext uri="{FF2B5EF4-FFF2-40B4-BE49-F238E27FC236}">
                <a16:creationId xmlns:a16="http://schemas.microsoft.com/office/drawing/2014/main" id="{0DB420FA-A1D2-4595-A1F9-10EC7F8090B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3876" y="1557338"/>
            <a:ext cx="2654573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100" b="1">
                <a:solidFill>
                  <a:srgbClr val="E400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559050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x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ading">
            <a:extLst>
              <a:ext uri="{FF2B5EF4-FFF2-40B4-BE49-F238E27FC236}">
                <a16:creationId xmlns:a16="http://schemas.microsoft.com/office/drawing/2014/main" id="{02363EEB-3262-480B-9002-8573383FA8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487136"/>
            <a:ext cx="5856000" cy="16927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00000"/>
              </a:lnSpc>
              <a:defRPr sz="1100" b="1">
                <a:solidFill>
                  <a:srgbClr val="E400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Sub heading">
            <a:extLst>
              <a:ext uri="{FF2B5EF4-FFF2-40B4-BE49-F238E27FC236}">
                <a16:creationId xmlns:a16="http://schemas.microsoft.com/office/drawing/2014/main" id="{33D3F84F-EDA3-4310-8C4D-6D45477EF8C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692696"/>
            <a:ext cx="5856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9FA60212-D845-4B0B-87D3-24C349E864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557338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61D51CD-1D44-4F45-8984-9138FCC3BEFE}"/>
              </a:ext>
            </a:extLst>
          </p:cNvPr>
          <p:cNvCxnSpPr/>
          <p:nvPr userDrawn="1"/>
        </p:nvCxnSpPr>
        <p:spPr>
          <a:xfrm>
            <a:off x="0" y="1125538"/>
            <a:ext cx="12192000" cy="0"/>
          </a:xfrm>
          <a:prstGeom prst="line">
            <a:avLst/>
          </a:prstGeom>
          <a:ln w="31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78179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x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mage"/>
          <p:cNvSpPr>
            <a:spLocks noGrp="1"/>
          </p:cNvSpPr>
          <p:nvPr>
            <p:ph idx="16"/>
          </p:nvPr>
        </p:nvSpPr>
        <p:spPr>
          <a:xfrm>
            <a:off x="407987" y="1563181"/>
            <a:ext cx="11376025" cy="48741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bg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9" name="Sub title"/>
          <p:cNvSpPr>
            <a:spLocks noGrp="1"/>
          </p:cNvSpPr>
          <p:nvPr>
            <p:ph idx="11"/>
          </p:nvPr>
        </p:nvSpPr>
        <p:spPr>
          <a:xfrm rot="16200000">
            <a:off x="11124364" y="5777663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0AC1E6-6BF2-4C75-89AC-4C1E4F2FF4CC}"/>
              </a:ext>
            </a:extLst>
          </p:cNvPr>
          <p:cNvCxnSpPr/>
          <p:nvPr userDrawn="1"/>
        </p:nvCxnSpPr>
        <p:spPr>
          <a:xfrm>
            <a:off x="0" y="1125538"/>
            <a:ext cx="12192000" cy="0"/>
          </a:xfrm>
          <a:prstGeom prst="line">
            <a:avLst/>
          </a:prstGeom>
          <a:ln w="31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Heading">
            <a:extLst>
              <a:ext uri="{FF2B5EF4-FFF2-40B4-BE49-F238E27FC236}">
                <a16:creationId xmlns:a16="http://schemas.microsoft.com/office/drawing/2014/main" id="{5BE22756-5286-4BDC-8986-29BD98C040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487136"/>
            <a:ext cx="5856000" cy="16927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00000"/>
              </a:lnSpc>
              <a:defRPr sz="1100" b="1">
                <a:solidFill>
                  <a:srgbClr val="E400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 heading">
            <a:extLst>
              <a:ext uri="{FF2B5EF4-FFF2-40B4-BE49-F238E27FC236}">
                <a16:creationId xmlns:a16="http://schemas.microsoft.com/office/drawing/2014/main" id="{B93B38A0-2692-4DD3-B932-E4255E15C3D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692696"/>
            <a:ext cx="5856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952536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57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98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x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mage"/>
          <p:cNvSpPr>
            <a:spLocks noGrp="1"/>
          </p:cNvSpPr>
          <p:nvPr>
            <p:ph idx="16"/>
          </p:nvPr>
        </p:nvSpPr>
        <p:spPr>
          <a:xfrm>
            <a:off x="6096000" y="1563181"/>
            <a:ext cx="5688012" cy="48741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bg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9" name="Sub title"/>
          <p:cNvSpPr>
            <a:spLocks noGrp="1"/>
          </p:cNvSpPr>
          <p:nvPr>
            <p:ph idx="11"/>
          </p:nvPr>
        </p:nvSpPr>
        <p:spPr>
          <a:xfrm rot="16200000">
            <a:off x="11124364" y="5777663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0AC1E6-6BF2-4C75-89AC-4C1E4F2FF4CC}"/>
              </a:ext>
            </a:extLst>
          </p:cNvPr>
          <p:cNvCxnSpPr/>
          <p:nvPr userDrawn="1"/>
        </p:nvCxnSpPr>
        <p:spPr>
          <a:xfrm>
            <a:off x="0" y="1125538"/>
            <a:ext cx="12192000" cy="0"/>
          </a:xfrm>
          <a:prstGeom prst="line">
            <a:avLst/>
          </a:prstGeom>
          <a:ln w="31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Heading">
            <a:extLst>
              <a:ext uri="{FF2B5EF4-FFF2-40B4-BE49-F238E27FC236}">
                <a16:creationId xmlns:a16="http://schemas.microsoft.com/office/drawing/2014/main" id="{5BE22756-5286-4BDC-8986-29BD98C040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487136"/>
            <a:ext cx="5856000" cy="16927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00000"/>
              </a:lnSpc>
              <a:defRPr sz="1100" b="1">
                <a:solidFill>
                  <a:srgbClr val="E400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 heading">
            <a:extLst>
              <a:ext uri="{FF2B5EF4-FFF2-40B4-BE49-F238E27FC236}">
                <a16:creationId xmlns:a16="http://schemas.microsoft.com/office/drawing/2014/main" id="{B93B38A0-2692-4DD3-B932-E4255E15C3D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692696"/>
            <a:ext cx="5856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CA43DA28-A106-456A-A7FA-A0AF107F13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557338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397510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98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x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mage"/>
          <p:cNvSpPr>
            <a:spLocks noGrp="1"/>
          </p:cNvSpPr>
          <p:nvPr>
            <p:ph idx="16"/>
          </p:nvPr>
        </p:nvSpPr>
        <p:spPr>
          <a:xfrm>
            <a:off x="7320136" y="1563182"/>
            <a:ext cx="4463876" cy="23640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bg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13" name="Image">
            <a:extLst>
              <a:ext uri="{FF2B5EF4-FFF2-40B4-BE49-F238E27FC236}">
                <a16:creationId xmlns:a16="http://schemas.microsoft.com/office/drawing/2014/main" id="{74DC0607-E7C4-4457-B2C1-F4B15653800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320136" y="4073264"/>
            <a:ext cx="4463876" cy="23640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bg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9" name="Sub title"/>
          <p:cNvSpPr>
            <a:spLocks noGrp="1"/>
          </p:cNvSpPr>
          <p:nvPr>
            <p:ph idx="11"/>
          </p:nvPr>
        </p:nvSpPr>
        <p:spPr>
          <a:xfrm rot="16200000">
            <a:off x="11124364" y="5777663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0AC1E6-6BF2-4C75-89AC-4C1E4F2FF4CC}"/>
              </a:ext>
            </a:extLst>
          </p:cNvPr>
          <p:cNvCxnSpPr/>
          <p:nvPr userDrawn="1"/>
        </p:nvCxnSpPr>
        <p:spPr>
          <a:xfrm>
            <a:off x="0" y="1125538"/>
            <a:ext cx="12192000" cy="0"/>
          </a:xfrm>
          <a:prstGeom prst="line">
            <a:avLst/>
          </a:prstGeom>
          <a:ln w="31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Heading">
            <a:extLst>
              <a:ext uri="{FF2B5EF4-FFF2-40B4-BE49-F238E27FC236}">
                <a16:creationId xmlns:a16="http://schemas.microsoft.com/office/drawing/2014/main" id="{5BE22756-5286-4BDC-8986-29BD98C040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487136"/>
            <a:ext cx="5856000" cy="16927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00000"/>
              </a:lnSpc>
              <a:defRPr sz="1100" b="1">
                <a:solidFill>
                  <a:srgbClr val="E400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 heading">
            <a:extLst>
              <a:ext uri="{FF2B5EF4-FFF2-40B4-BE49-F238E27FC236}">
                <a16:creationId xmlns:a16="http://schemas.microsoft.com/office/drawing/2014/main" id="{B93B38A0-2692-4DD3-B932-E4255E15C3D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692696"/>
            <a:ext cx="5856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CA43DA28-A106-456A-A7FA-A0AF107F13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557338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517876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98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x Image Slide">
    <p:bg>
      <p:bgPr>
        <a:solidFill>
          <a:srgbClr val="E40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ading">
            <a:extLst>
              <a:ext uri="{FF2B5EF4-FFF2-40B4-BE49-F238E27FC236}">
                <a16:creationId xmlns:a16="http://schemas.microsoft.com/office/drawing/2014/main" id="{02363EEB-3262-480B-9002-8573383FA8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487136"/>
            <a:ext cx="5856000" cy="16927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00000"/>
              </a:lnSpc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Sub heading">
            <a:extLst>
              <a:ext uri="{FF2B5EF4-FFF2-40B4-BE49-F238E27FC236}">
                <a16:creationId xmlns:a16="http://schemas.microsoft.com/office/drawing/2014/main" id="{33D3F84F-EDA3-4310-8C4D-6D45477EF8C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692696"/>
            <a:ext cx="5856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9FA60212-D845-4B0B-87D3-24C349E864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557338"/>
            <a:ext cx="7273004" cy="677108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4400" b="0">
                <a:solidFill>
                  <a:schemeClr val="bg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61D51CD-1D44-4F45-8984-9138FCC3BEFE}"/>
              </a:ext>
            </a:extLst>
          </p:cNvPr>
          <p:cNvCxnSpPr/>
          <p:nvPr userDrawn="1"/>
        </p:nvCxnSpPr>
        <p:spPr>
          <a:xfrm>
            <a:off x="0" y="1125538"/>
            <a:ext cx="12192000" cy="0"/>
          </a:xfrm>
          <a:prstGeom prst="line">
            <a:avLst/>
          </a:prstGeom>
          <a:ln w="31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6267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4 x Image Slide">
    <p:bg>
      <p:bgPr>
        <a:solidFill>
          <a:srgbClr val="E4E8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ading">
            <a:extLst>
              <a:ext uri="{FF2B5EF4-FFF2-40B4-BE49-F238E27FC236}">
                <a16:creationId xmlns:a16="http://schemas.microsoft.com/office/drawing/2014/main" id="{02363EEB-3262-480B-9002-8573383FA8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487136"/>
            <a:ext cx="5856000" cy="16927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00000"/>
              </a:lnSpc>
              <a:defRPr sz="1100" b="1">
                <a:solidFill>
                  <a:srgbClr val="E400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Sub heading">
            <a:extLst>
              <a:ext uri="{FF2B5EF4-FFF2-40B4-BE49-F238E27FC236}">
                <a16:creationId xmlns:a16="http://schemas.microsoft.com/office/drawing/2014/main" id="{33D3F84F-EDA3-4310-8C4D-6D45477EF8C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692696"/>
            <a:ext cx="5856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9FA60212-D845-4B0B-87D3-24C349E864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557338"/>
            <a:ext cx="7273004" cy="677108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4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61D51CD-1D44-4F45-8984-9138FCC3BEFE}"/>
              </a:ext>
            </a:extLst>
          </p:cNvPr>
          <p:cNvCxnSpPr/>
          <p:nvPr userDrawn="1"/>
        </p:nvCxnSpPr>
        <p:spPr>
          <a:xfrm>
            <a:off x="0" y="1125538"/>
            <a:ext cx="12192000" cy="0"/>
          </a:xfrm>
          <a:prstGeom prst="line">
            <a:avLst/>
          </a:prstGeom>
          <a:ln w="31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8125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up Offices Map - World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B8988B-AAC3-486A-893C-9228EB8B41EF}"/>
              </a:ext>
            </a:extLst>
          </p:cNvPr>
          <p:cNvCxnSpPr/>
          <p:nvPr userDrawn="1"/>
        </p:nvCxnSpPr>
        <p:spPr>
          <a:xfrm>
            <a:off x="0" y="1125538"/>
            <a:ext cx="12192000" cy="0"/>
          </a:xfrm>
          <a:prstGeom prst="line">
            <a:avLst/>
          </a:prstGeom>
          <a:ln w="31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Heading">
            <a:extLst>
              <a:ext uri="{FF2B5EF4-FFF2-40B4-BE49-F238E27FC236}">
                <a16:creationId xmlns:a16="http://schemas.microsoft.com/office/drawing/2014/main" id="{F3E447BD-4C6C-4AA5-AD57-238FB61C61D4}"/>
              </a:ext>
            </a:extLst>
          </p:cNvPr>
          <p:cNvSpPr txBox="1">
            <a:spLocks/>
          </p:cNvSpPr>
          <p:nvPr userDrawn="1"/>
        </p:nvSpPr>
        <p:spPr>
          <a:xfrm>
            <a:off x="407988" y="487136"/>
            <a:ext cx="5856000" cy="16927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100" b="1">
                <a:solidFill>
                  <a:srgbClr val="E4003A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imes New Roman" pitchFamily="-105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imes New Roman" pitchFamily="-105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imes New Roman" pitchFamily="-105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imes New Roman" pitchFamily="-10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pitchFamily="-105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pitchFamily="-105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pitchFamily="-105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pitchFamily="-105" charset="0"/>
              </a:defRPr>
            </a:lvl9pPr>
          </a:lstStyle>
          <a:p>
            <a:r>
              <a:rPr lang="en-US" dirty="0"/>
              <a:t>ARUP WORLDWIDE OFFICES</a:t>
            </a:r>
            <a:endParaRPr lang="en-US" kern="0" dirty="0"/>
          </a:p>
        </p:txBody>
      </p:sp>
      <p:sp>
        <p:nvSpPr>
          <p:cNvPr id="13" name="Sub heading">
            <a:extLst>
              <a:ext uri="{FF2B5EF4-FFF2-40B4-BE49-F238E27FC236}">
                <a16:creationId xmlns:a16="http://schemas.microsoft.com/office/drawing/2014/main" id="{CF6D5DC2-CC49-46DA-8D91-C10D8A46078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07988" y="692696"/>
            <a:ext cx="5856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Local knowledge, global expertise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1CB80C9-0C6C-4C16-AA27-FAFBD20208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0362" y="1557338"/>
            <a:ext cx="8931275" cy="4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2536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up Offices Map - 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40A4FF-ABE2-4DB5-9FBD-11BAA359FBCF}"/>
              </a:ext>
            </a:extLst>
          </p:cNvPr>
          <p:cNvCxnSpPr/>
          <p:nvPr userDrawn="1"/>
        </p:nvCxnSpPr>
        <p:spPr>
          <a:xfrm>
            <a:off x="0" y="1125538"/>
            <a:ext cx="12192000" cy="0"/>
          </a:xfrm>
          <a:prstGeom prst="line">
            <a:avLst/>
          </a:prstGeom>
          <a:ln w="31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Heading">
            <a:extLst>
              <a:ext uri="{FF2B5EF4-FFF2-40B4-BE49-F238E27FC236}">
                <a16:creationId xmlns:a16="http://schemas.microsoft.com/office/drawing/2014/main" id="{0967BC08-7119-4E89-8378-043F53ED5B9C}"/>
              </a:ext>
            </a:extLst>
          </p:cNvPr>
          <p:cNvSpPr txBox="1">
            <a:spLocks/>
          </p:cNvSpPr>
          <p:nvPr userDrawn="1"/>
        </p:nvSpPr>
        <p:spPr>
          <a:xfrm>
            <a:off x="407988" y="487136"/>
            <a:ext cx="5856000" cy="16927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100" b="1">
                <a:solidFill>
                  <a:srgbClr val="E4003A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imes New Roman" pitchFamily="-105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imes New Roman" pitchFamily="-105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imes New Roman" pitchFamily="-105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imes New Roman" pitchFamily="-10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pitchFamily="-105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pitchFamily="-105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pitchFamily="-105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imes New Roman" pitchFamily="-105" charset="0"/>
              </a:defRPr>
            </a:lvl9pPr>
          </a:lstStyle>
          <a:p>
            <a:r>
              <a:rPr lang="en-US" dirty="0"/>
              <a:t>ARUP UK OFFICES</a:t>
            </a:r>
            <a:endParaRPr lang="en-US" kern="0" dirty="0"/>
          </a:p>
        </p:txBody>
      </p:sp>
      <p:sp>
        <p:nvSpPr>
          <p:cNvPr id="13" name="Sub heading">
            <a:extLst>
              <a:ext uri="{FF2B5EF4-FFF2-40B4-BE49-F238E27FC236}">
                <a16:creationId xmlns:a16="http://schemas.microsoft.com/office/drawing/2014/main" id="{B242BB67-3FC7-46C0-AFD0-9A77D5D8AB5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07988" y="692696"/>
            <a:ext cx="5856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Local knowledge, global expertise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95FCD4A-02D7-44A2-8EC6-688DA4F8CB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9736" y="1557338"/>
            <a:ext cx="4200068" cy="4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253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-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/>
          <p:cNvSpPr>
            <a:spLocks noGrp="1"/>
          </p:cNvSpPr>
          <p:nvPr>
            <p:ph type="title" hasCustomPrompt="1"/>
          </p:nvPr>
        </p:nvSpPr>
        <p:spPr>
          <a:xfrm>
            <a:off x="407989" y="1726615"/>
            <a:ext cx="5688012" cy="553998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100000"/>
              </a:lnSpc>
              <a:defRPr sz="3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Thank you &amp; questions</a:t>
            </a:r>
          </a:p>
        </p:txBody>
      </p:sp>
      <p:sp>
        <p:nvSpPr>
          <p:cNvPr id="5" name="Sub title">
            <a:extLst>
              <a:ext uri="{FF2B5EF4-FFF2-40B4-BE49-F238E27FC236}">
                <a16:creationId xmlns:a16="http://schemas.microsoft.com/office/drawing/2014/main" id="{CD49B624-F8B1-4947-9E73-F0469ED38C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988" y="1557338"/>
            <a:ext cx="2654573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100" b="1">
                <a:solidFill>
                  <a:srgbClr val="E400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Logo" descr="FinalArupLogo_White_Scaled_For_PPT_300dpi.png">
            <a:extLst>
              <a:ext uri="{FF2B5EF4-FFF2-40B4-BE49-F238E27FC236}">
                <a16:creationId xmlns:a16="http://schemas.microsoft.com/office/drawing/2014/main" id="{10EA384E-01DA-4729-A3F6-13439BD122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463" y="476672"/>
            <a:ext cx="1101033" cy="3303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- Arup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" descr="C:\Visual identity\DesignersPack_2July2010\ArupBrandElements\Logo\ArupLogo2010_k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lum bright="-100000"/>
          </a:blip>
          <a:srcRect/>
          <a:stretch>
            <a:fillRect/>
          </a:stretch>
        </p:blipFill>
        <p:spPr bwMode="auto">
          <a:xfrm>
            <a:off x="4885426" y="2996953"/>
            <a:ext cx="2421148" cy="73243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D708-C280-4383-97C4-A6EDB66E3F8C}" type="datetimeFigureOut">
              <a:rPr lang="en-AU" smtClean="0"/>
              <a:pPr/>
              <a:t>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838B1-BFD7-4A64-9CF6-D020A7E8F7E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1315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1_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7746628" y="350904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5415076" y="350904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10081666" y="344316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5414062" y="2663251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10080652" y="2656663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5519936" y="4962421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330560" y="1738553"/>
            <a:ext cx="4229269" cy="1026032"/>
          </a:xfrm>
        </p:spPr>
        <p:txBody>
          <a:bodyPr lIns="0" anchor="t"/>
          <a:lstStyle>
            <a:lvl1pPr marL="0" indent="0">
              <a:buFont typeface="Arial" pitchFamily="34" charset="0"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30560" y="2804997"/>
            <a:ext cx="4229269" cy="3504323"/>
          </a:xfrm>
        </p:spPr>
        <p:txBody>
          <a:bodyPr lIns="0" anchor="t">
            <a:noAutofit/>
          </a:bodyPr>
          <a:lstStyle>
            <a:lvl1pPr algn="l">
              <a:spcBef>
                <a:spcPts val="336"/>
              </a:spcBef>
              <a:defRPr sz="1400" b="0" cap="none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232997" y="186105"/>
            <a:ext cx="1172121" cy="1190447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/>
          </p:nvPr>
        </p:nvSpPr>
        <p:spPr>
          <a:xfrm>
            <a:off x="1679509" y="490432"/>
            <a:ext cx="4992555" cy="581776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80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7742672" y="2656663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30" name="Picture Placeholder 7"/>
          <p:cNvSpPr>
            <a:spLocks noGrp="1"/>
          </p:cNvSpPr>
          <p:nvPr>
            <p:ph type="pic" sz="quarter" idx="25" hasCustomPrompt="1"/>
          </p:nvPr>
        </p:nvSpPr>
        <p:spPr>
          <a:xfrm>
            <a:off x="7724151" y="4962421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4279189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1_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330560" y="4995032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330560" y="1738553"/>
            <a:ext cx="4229269" cy="1026032"/>
          </a:xfrm>
        </p:spPr>
        <p:txBody>
          <a:bodyPr lIns="0" anchor="t"/>
          <a:lstStyle>
            <a:lvl1pPr marL="0" indent="0">
              <a:buFont typeface="Arial" pitchFamily="34" charset="0"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30560" y="2804997"/>
            <a:ext cx="4229269" cy="1104056"/>
          </a:xfrm>
        </p:spPr>
        <p:txBody>
          <a:bodyPr lIns="0" anchor="t">
            <a:noAutofit/>
          </a:bodyPr>
          <a:lstStyle>
            <a:lvl1pPr algn="l">
              <a:spcBef>
                <a:spcPts val="336"/>
              </a:spcBef>
              <a:defRPr sz="1400" b="0" cap="none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232997" y="186105"/>
            <a:ext cx="1172121" cy="1190447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4751851" y="-1"/>
            <a:ext cx="743922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01" tIns="44901" rIns="89801" bIns="44901" rtlCol="0" anchor="ctr"/>
          <a:lstStyle/>
          <a:p>
            <a:pPr algn="ctr"/>
            <a:endParaRPr lang="en-GB" sz="180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751853" y="1"/>
            <a:ext cx="7440149" cy="6858000"/>
          </a:xfrm>
        </p:spPr>
        <p:txBody>
          <a:bodyPr lIns="176774" tIns="141419" anchor="t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5"/>
          </p:nvPr>
        </p:nvSpPr>
        <p:spPr>
          <a:xfrm>
            <a:off x="7536164" y="5541232"/>
            <a:ext cx="4323067" cy="960744"/>
          </a:xfrm>
        </p:spPr>
        <p:txBody>
          <a:bodyPr lIns="0" anchor="ctr">
            <a:normAutofit/>
          </a:bodyPr>
          <a:lstStyle>
            <a:lvl1pPr marL="0" indent="0" algn="r">
              <a:buFont typeface="Arial" pitchFamily="34" charset="0"/>
              <a:buNone/>
              <a:defRPr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/>
          </p:nvPr>
        </p:nvSpPr>
        <p:spPr>
          <a:xfrm>
            <a:off x="1679509" y="490432"/>
            <a:ext cx="4992555" cy="581776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80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516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1_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330560" y="4962421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232997" y="186105"/>
            <a:ext cx="1172121" cy="1190447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4"/>
          </p:nvPr>
        </p:nvSpPr>
        <p:spPr>
          <a:xfrm>
            <a:off x="1679509" y="490432"/>
            <a:ext cx="4992555" cy="581776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80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6288021" y="350904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6287008" y="2663251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6392882" y="4962421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25" hasCustomPrompt="1"/>
          </p:nvPr>
        </p:nvSpPr>
        <p:spPr>
          <a:xfrm>
            <a:off x="344165" y="2663251"/>
            <a:ext cx="1507200" cy="1506944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26"/>
          </p:nvPr>
        </p:nvSpPr>
        <p:spPr>
          <a:xfrm>
            <a:off x="2063552" y="2734536"/>
            <a:ext cx="3026581" cy="802641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27"/>
          </p:nvPr>
        </p:nvSpPr>
        <p:spPr>
          <a:xfrm>
            <a:off x="2063552" y="3621027"/>
            <a:ext cx="3026581" cy="480055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28"/>
          </p:nvPr>
        </p:nvSpPr>
        <p:spPr>
          <a:xfrm>
            <a:off x="2076210" y="5038792"/>
            <a:ext cx="3026581" cy="802641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29"/>
          </p:nvPr>
        </p:nvSpPr>
        <p:spPr>
          <a:xfrm>
            <a:off x="2076210" y="5925283"/>
            <a:ext cx="3026581" cy="480055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30"/>
          </p:nvPr>
        </p:nvSpPr>
        <p:spPr>
          <a:xfrm>
            <a:off x="8016214" y="430280"/>
            <a:ext cx="3026581" cy="802641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31"/>
          </p:nvPr>
        </p:nvSpPr>
        <p:spPr>
          <a:xfrm>
            <a:off x="8016214" y="1316771"/>
            <a:ext cx="3026581" cy="480055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32"/>
          </p:nvPr>
        </p:nvSpPr>
        <p:spPr>
          <a:xfrm>
            <a:off x="8063346" y="2734536"/>
            <a:ext cx="3026581" cy="802641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33"/>
          </p:nvPr>
        </p:nvSpPr>
        <p:spPr>
          <a:xfrm>
            <a:off x="8063346" y="3621027"/>
            <a:ext cx="3026581" cy="480055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34"/>
          </p:nvPr>
        </p:nvSpPr>
        <p:spPr>
          <a:xfrm>
            <a:off x="8144622" y="4954941"/>
            <a:ext cx="3026581" cy="802641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35"/>
          </p:nvPr>
        </p:nvSpPr>
        <p:spPr>
          <a:xfrm>
            <a:off x="8144622" y="5841433"/>
            <a:ext cx="3026581" cy="480055"/>
          </a:xfrm>
        </p:spPr>
        <p:txBody>
          <a:bodyPr lIns="0" anchor="ctr">
            <a:normAutofit/>
          </a:bodyPr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7815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1_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1"/>
            <a:ext cx="1219107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01" tIns="44901" rIns="89801" bIns="44901" rtlCol="0" anchor="ctr"/>
          <a:lstStyle/>
          <a:p>
            <a:pPr algn="ctr"/>
            <a:endParaRPr lang="en-GB" sz="180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" y="1"/>
            <a:ext cx="12192002" cy="6858000"/>
          </a:xfrm>
        </p:spPr>
        <p:txBody>
          <a:bodyPr lIns="176774" tIns="141419" anchor="t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063092" y="1883701"/>
            <a:ext cx="8064896" cy="269742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660915"/>
            <a:ext cx="12192000" cy="1143000"/>
          </a:xfrm>
        </p:spPr>
        <p:txBody>
          <a:bodyPr>
            <a:normAutofit/>
          </a:bodyPr>
          <a:lstStyle>
            <a:lvl1pPr>
              <a:defRPr lang="en-US" sz="3600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926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1_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1"/>
            <a:ext cx="1219107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01" tIns="44901" rIns="89801" bIns="44901" rtlCol="0" anchor="ctr"/>
          <a:lstStyle/>
          <a:p>
            <a:pPr algn="ctr"/>
            <a:endParaRPr lang="en-GB" sz="180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" y="1"/>
            <a:ext cx="12192002" cy="6858000"/>
          </a:xfrm>
        </p:spPr>
        <p:txBody>
          <a:bodyPr lIns="176774" tIns="141419" anchor="t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2063092" y="1883701"/>
            <a:ext cx="8064896" cy="269742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63092" y="2084851"/>
            <a:ext cx="8064896" cy="2304256"/>
          </a:xfrm>
        </p:spPr>
        <p:txBody>
          <a:bodyPr>
            <a:normAutofit/>
          </a:bodyPr>
          <a:lstStyle>
            <a:lvl1pPr>
              <a:defRPr lang="en-US" sz="1800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415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1_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751853" y="1"/>
            <a:ext cx="7440149" cy="6858000"/>
          </a:xfrm>
        </p:spPr>
        <p:txBody>
          <a:bodyPr lIns="176774" tIns="141419" anchor="t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0"/>
          </p:nvPr>
        </p:nvSpPr>
        <p:spPr>
          <a:xfrm>
            <a:off x="330560" y="1738553"/>
            <a:ext cx="4229269" cy="1026032"/>
          </a:xfrm>
        </p:spPr>
        <p:txBody>
          <a:bodyPr lIns="0" anchor="t"/>
          <a:lstStyle>
            <a:lvl1pPr marL="0" indent="0">
              <a:buFont typeface="Arial" pitchFamily="34" charset="0"/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330560" y="2804998"/>
            <a:ext cx="4229269" cy="3600333"/>
          </a:xfrm>
        </p:spPr>
        <p:txBody>
          <a:bodyPr lIns="0" anchor="t">
            <a:noAutofit/>
          </a:bodyPr>
          <a:lstStyle>
            <a:lvl1pPr algn="l">
              <a:spcBef>
                <a:spcPts val="336"/>
              </a:spcBef>
              <a:defRPr sz="1800" b="0" cap="none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232997" y="186105"/>
            <a:ext cx="1172121" cy="1190447"/>
          </a:xfrm>
        </p:spPr>
        <p:txBody>
          <a:bodyPr lIns="70710" tIns="70710" anchor="t"/>
          <a:lstStyle>
            <a:lvl1pPr marL="0" indent="0" algn="l"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40610642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1_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751853" y="1"/>
            <a:ext cx="7440149" cy="6858000"/>
          </a:xfrm>
        </p:spPr>
        <p:txBody>
          <a:bodyPr lIns="176774" tIns="141419" anchor="t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2"/>
          </p:nvPr>
        </p:nvSpPr>
        <p:spPr>
          <a:xfrm>
            <a:off x="330560" y="4981145"/>
            <a:ext cx="2885120" cy="1344148"/>
          </a:xfrm>
        </p:spPr>
        <p:txBody>
          <a:bodyPr lIns="0" anchor="t">
            <a:normAutofit/>
          </a:bodyPr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3"/>
          </p:nvPr>
        </p:nvSpPr>
        <p:spPr>
          <a:xfrm>
            <a:off x="330560" y="490438"/>
            <a:ext cx="2885120" cy="1344148"/>
          </a:xfrm>
        </p:spPr>
        <p:txBody>
          <a:bodyPr lIns="0" anchor="t">
            <a:normAutofit/>
          </a:bodyPr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4"/>
          </p:nvPr>
        </p:nvSpPr>
        <p:spPr>
          <a:xfrm>
            <a:off x="337502" y="1988847"/>
            <a:ext cx="2885120" cy="1344148"/>
          </a:xfrm>
        </p:spPr>
        <p:txBody>
          <a:bodyPr lIns="0" anchor="t">
            <a:normAutofit/>
          </a:bodyPr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5"/>
          </p:nvPr>
        </p:nvSpPr>
        <p:spPr>
          <a:xfrm>
            <a:off x="345129" y="3482729"/>
            <a:ext cx="2885120" cy="1344148"/>
          </a:xfrm>
        </p:spPr>
        <p:txBody>
          <a:bodyPr lIns="0" anchor="t">
            <a:normAutofit/>
          </a:bodyPr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51802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1_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751853" y="1"/>
            <a:ext cx="7440149" cy="6858000"/>
          </a:xfrm>
        </p:spPr>
        <p:txBody>
          <a:bodyPr lIns="176774" tIns="141419" anchor="t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3"/>
          </p:nvPr>
        </p:nvSpPr>
        <p:spPr>
          <a:xfrm>
            <a:off x="330560" y="490438"/>
            <a:ext cx="2885120" cy="5834855"/>
          </a:xfrm>
        </p:spPr>
        <p:txBody>
          <a:bodyPr lIns="0" anchor="t">
            <a:normAutofit/>
          </a:bodyPr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1907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1_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751853" y="1"/>
            <a:ext cx="7440149" cy="6858000"/>
          </a:xfrm>
        </p:spPr>
        <p:txBody>
          <a:bodyPr lIns="176774" tIns="141419" anchor="t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3"/>
          </p:nvPr>
        </p:nvSpPr>
        <p:spPr>
          <a:xfrm>
            <a:off x="330560" y="490438"/>
            <a:ext cx="2885120" cy="5834855"/>
          </a:xfrm>
        </p:spPr>
        <p:txBody>
          <a:bodyPr lIns="0" anchor="t">
            <a:normAutofit/>
          </a:bodyPr>
          <a:lstStyle>
            <a:lvl1pPr marL="0" indent="0" algn="ctr">
              <a:buFont typeface="Arial" pitchFamily="34" charset="0"/>
              <a:buNone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489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79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469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9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44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93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42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917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63594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1_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1"/>
            <a:ext cx="1219107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01" tIns="44901" rIns="89801" bIns="44901" rtlCol="0" anchor="ctr"/>
          <a:lstStyle/>
          <a:p>
            <a:pPr algn="ctr"/>
            <a:endParaRPr lang="en-GB" sz="180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" y="1"/>
            <a:ext cx="12192002" cy="6858000"/>
          </a:xfrm>
        </p:spPr>
        <p:txBody>
          <a:bodyPr lIns="176774" tIns="141419" anchor="t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543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805" r:id="rId2"/>
    <p:sldLayoutId id="2147483829" r:id="rId3"/>
    <p:sldLayoutId id="2147483821" r:id="rId4"/>
    <p:sldLayoutId id="2147483785" r:id="rId5"/>
    <p:sldLayoutId id="2147483830" r:id="rId6"/>
    <p:sldLayoutId id="2147483831" r:id="rId7"/>
    <p:sldLayoutId id="2147483827" r:id="rId8"/>
    <p:sldLayoutId id="2147483828" r:id="rId9"/>
    <p:sldLayoutId id="2147483799" r:id="rId10"/>
    <p:sldLayoutId id="2147483800" r:id="rId11"/>
    <p:sldLayoutId id="2147483813" r:id="rId12"/>
    <p:sldLayoutId id="2147483814" r:id="rId13"/>
  </p:sldLayoutIdLst>
  <p:transition spd="slow">
    <p:fade/>
  </p:transition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4000" b="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imes New Roman" pitchFamily="-10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imes New Roman" pitchFamily="-10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imes New Roman" pitchFamily="-10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imes New Roman" pitchFamily="-10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-10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-10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-10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-105" charset="0"/>
        </a:defRPr>
      </a:lvl9pPr>
    </p:titleStyle>
    <p:bodyStyle>
      <a:lvl1pPr marL="361950" marR="0" indent="-361950" algn="l" defTabSz="914400" rtl="0" eaLnBrk="1" fontAlgn="base" latinLnBrk="0" hangingPunct="1">
        <a:lnSpc>
          <a:spcPts val="2900"/>
        </a:lnSpc>
        <a:spcBef>
          <a:spcPct val="50000"/>
        </a:spcBef>
        <a:spcAft>
          <a:spcPct val="0"/>
        </a:spcAft>
        <a:buClr>
          <a:srgbClr val="D22D7D"/>
        </a:buClr>
        <a:buSzTx/>
        <a:buFont typeface="Wingdings" pitchFamily="2" charset="2"/>
        <a:buNone/>
        <a:tabLst/>
        <a:defRPr sz="2400" b="0">
          <a:solidFill>
            <a:srgbClr val="000000"/>
          </a:solidFill>
          <a:latin typeface="+mn-lt"/>
          <a:ea typeface="+mn-ea"/>
          <a:cs typeface="Arial"/>
        </a:defRPr>
      </a:lvl1pPr>
      <a:lvl2pPr marL="265113" marR="0" indent="-265113" algn="l" defTabSz="914400" rtl="0" eaLnBrk="1" fontAlgn="base" latinLnBrk="0" hangingPunct="1">
        <a:lnSpc>
          <a:spcPts val="2500"/>
        </a:lnSpc>
        <a:spcBef>
          <a:spcPct val="10000"/>
        </a:spcBef>
        <a:spcAft>
          <a:spcPct val="0"/>
        </a:spcAft>
        <a:buClr>
          <a:schemeClr val="accent5"/>
        </a:buClr>
        <a:buSzTx/>
        <a:buFont typeface="Times New Roman" pitchFamily="18" charset="0"/>
        <a:buChar char="-"/>
        <a:tabLst/>
        <a:defRPr sz="2400" b="0">
          <a:solidFill>
            <a:srgbClr val="000000"/>
          </a:solidFill>
          <a:latin typeface="+mn-lt"/>
          <a:ea typeface="+mn-ea"/>
          <a:cs typeface="Arial"/>
        </a:defRPr>
      </a:lvl2pPr>
      <a:lvl3pPr marL="534988" marR="0" indent="-269875" algn="l" defTabSz="914400" rtl="0" eaLnBrk="1" fontAlgn="base" latinLnBrk="0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SzTx/>
        <a:buFont typeface="Times New Roman" pitchFamily="18" charset="0"/>
        <a:buChar char="-"/>
        <a:tabLst/>
        <a:defRPr sz="2200">
          <a:solidFill>
            <a:srgbClr val="000000"/>
          </a:solidFill>
          <a:latin typeface="+mn-lt"/>
          <a:ea typeface="+mn-ea"/>
          <a:cs typeface="Arial"/>
        </a:defRPr>
      </a:lvl3pPr>
      <a:lvl4pPr marL="534988" marR="0" indent="-269875" algn="l" defTabSz="914400" rtl="0" eaLnBrk="1" fontAlgn="base" latinLnBrk="0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SzTx/>
        <a:buFont typeface="Times New Roman" pitchFamily="18" charset="0"/>
        <a:buChar char="-"/>
        <a:tabLst/>
        <a:defRPr sz="2200">
          <a:solidFill>
            <a:srgbClr val="000000"/>
          </a:solidFill>
          <a:latin typeface="+mn-lt"/>
          <a:ea typeface="+mn-ea"/>
          <a:cs typeface="Arial"/>
        </a:defRPr>
      </a:lvl4pPr>
      <a:lvl5pPr marL="534988" marR="0" indent="-269875" algn="l" defTabSz="914400" rtl="0" eaLnBrk="1" fontAlgn="base" latinLnBrk="0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SzTx/>
        <a:buFont typeface="Times New Roman" pitchFamily="18" charset="0"/>
        <a:buChar char="-"/>
        <a:tabLst/>
        <a:defRPr sz="2200">
          <a:solidFill>
            <a:srgbClr val="000000"/>
          </a:solidFill>
          <a:latin typeface="+mn-lt"/>
          <a:ea typeface="+mn-ea"/>
          <a:cs typeface="Arial"/>
        </a:defRPr>
      </a:lvl5pPr>
      <a:lvl6pPr marL="538163" indent="-273050" algn="l" rtl="0" eaLnBrk="1" fontAlgn="base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Font typeface="Lucida Grande" pitchFamily="-105" charset="0"/>
        <a:buChar char="-"/>
        <a:defRPr sz="2200">
          <a:solidFill>
            <a:srgbClr val="000000"/>
          </a:solidFill>
          <a:latin typeface="+mn-lt"/>
          <a:ea typeface="+mn-ea"/>
        </a:defRPr>
      </a:lvl6pPr>
      <a:lvl7pPr marL="538163" indent="-273050" algn="l" rtl="0" eaLnBrk="1" fontAlgn="base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Font typeface="Lucida Grande" pitchFamily="-105" charset="0"/>
        <a:buChar char="-"/>
        <a:defRPr sz="2200">
          <a:solidFill>
            <a:srgbClr val="000000"/>
          </a:solidFill>
          <a:latin typeface="+mn-lt"/>
          <a:ea typeface="+mn-ea"/>
        </a:defRPr>
      </a:lvl7pPr>
      <a:lvl8pPr marL="538163" indent="-273050" algn="l" rtl="0" eaLnBrk="1" fontAlgn="base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Font typeface="Lucida Grande" pitchFamily="-105" charset="0"/>
        <a:buChar char="-"/>
        <a:defRPr sz="2200">
          <a:solidFill>
            <a:srgbClr val="000000"/>
          </a:solidFill>
          <a:latin typeface="+mn-lt"/>
          <a:ea typeface="+mn-ea"/>
        </a:defRPr>
      </a:lvl8pPr>
      <a:lvl9pPr marL="538163" indent="-273050" algn="l" rtl="0" eaLnBrk="1" fontAlgn="base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Font typeface="Lucida Grande" pitchFamily="-105" charset="0"/>
        <a:buChar char="-"/>
        <a:defRPr sz="22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23" userDrawn="1">
          <p15:clr>
            <a:srgbClr val="F26B43"/>
          </p15:clr>
        </p15:guide>
        <p15:guide id="4" orient="horz" pos="4055" userDrawn="1">
          <p15:clr>
            <a:srgbClr val="F26B43"/>
          </p15:clr>
        </p15:guide>
        <p15:guide id="5" pos="257" userDrawn="1">
          <p15:clr>
            <a:srgbClr val="F26B43"/>
          </p15:clr>
        </p15:guide>
        <p15:guide id="6" orient="horz" pos="267" userDrawn="1">
          <p15:clr>
            <a:srgbClr val="F26B43"/>
          </p15:clr>
        </p15:guide>
        <p15:guide id="7" orient="horz" pos="9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9D708-C280-4383-97C4-A6EDB66E3F8C}" type="datetimeFigureOut">
              <a:rPr lang="en-AU" smtClean="0"/>
              <a:pPr/>
              <a:t>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838B1-BFD7-4A64-9CF6-D020A7E8F7E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542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ctr" defTabSz="91433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4" indent="-342874" algn="l" defTabSz="91433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95" indent="-285730" algn="l" defTabSz="91433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hyperlink" Target="mailto:susan.claris@arup.com" TargetMode="External"/><Relationship Id="rId5" Type="http://schemas.openxmlformats.org/officeDocument/2006/relationships/hyperlink" Target="http://www.arup.com/walkingcities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2E19A66-A68D-484C-B795-12BD5F5F7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76" y="2492896"/>
            <a:ext cx="7812364" cy="2954655"/>
          </a:xfrm>
        </p:spPr>
        <p:txBody>
          <a:bodyPr/>
          <a:lstStyle/>
          <a:p>
            <a:r>
              <a:rPr lang="en-GB" sz="4400" dirty="0" err="1"/>
              <a:t>ReCharge</a:t>
            </a:r>
            <a:r>
              <a:rPr lang="en-GB" sz="4400" dirty="0"/>
              <a:t> Parklets</a:t>
            </a:r>
            <a:br>
              <a:rPr lang="en-GB" sz="4400" dirty="0"/>
            </a:br>
            <a:r>
              <a:rPr lang="en-GB" sz="3200" dirty="0"/>
              <a:t>Susan Claris</a:t>
            </a:r>
            <a:br>
              <a:rPr lang="en-GB" sz="4400" dirty="0"/>
            </a:br>
            <a:br>
              <a:rPr lang="en-GB" sz="4400" dirty="0"/>
            </a:br>
            <a:r>
              <a:rPr lang="en-GB" sz="2400" dirty="0"/>
              <a:t>London Living Streets</a:t>
            </a:r>
            <a:br>
              <a:rPr lang="en-GB" sz="2400" dirty="0"/>
            </a:br>
            <a:r>
              <a:rPr lang="en-GB" sz="2400" dirty="0"/>
              <a:t>Electric Vehicles – Infrastructure and Impact</a:t>
            </a:r>
            <a:br>
              <a:rPr lang="en-GB" sz="2400" dirty="0"/>
            </a:br>
            <a:r>
              <a:rPr lang="en-GB" sz="2400" dirty="0"/>
              <a:t>11 October 2018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00350557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1E31B94-D342-4501-AAB2-A12110507D9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12531" y="332656"/>
            <a:ext cx="10800580" cy="677108"/>
          </a:xfrm>
        </p:spPr>
        <p:txBody>
          <a:bodyPr/>
          <a:lstStyle/>
          <a:p>
            <a:r>
              <a:rPr lang="en-GB" sz="4400" dirty="0"/>
              <a:t>The Guardian </a:t>
            </a:r>
            <a:r>
              <a:rPr lang="en-GB" sz="2400" dirty="0"/>
              <a:t>4 May 2018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36858F2-94FD-4000-BF1A-AB77214C151B}"/>
              </a:ext>
            </a:extLst>
          </p:cNvPr>
          <p:cNvPicPr>
            <a:picLocks noGrp="1" noChangeAspect="1"/>
          </p:cNvPicPr>
          <p:nvPr>
            <p:ph idx="16"/>
          </p:nvPr>
        </p:nvPicPr>
        <p:blipFill>
          <a:blip r:embed="rId3"/>
          <a:stretch>
            <a:fillRect/>
          </a:stretch>
        </p:blipFill>
        <p:spPr>
          <a:xfrm>
            <a:off x="1703512" y="1268760"/>
            <a:ext cx="8218619" cy="540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2343274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BAE779-7D24-4C0C-A798-5C2A0F206F3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E5BF42D-2B13-48CA-A75E-15F76AFA5AA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63352" y="260648"/>
            <a:ext cx="11210989" cy="677108"/>
          </a:xfrm>
        </p:spPr>
        <p:txBody>
          <a:bodyPr/>
          <a:lstStyle/>
          <a:p>
            <a:r>
              <a:rPr lang="en-GB" sz="4400" dirty="0"/>
              <a:t>And then it got personal </a:t>
            </a:r>
            <a:r>
              <a:rPr lang="en-GB" sz="2400" dirty="0"/>
              <a:t>17 May 2018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F0ED33-8731-439E-BF17-06342FD39D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07768" y="1268760"/>
            <a:ext cx="4049997" cy="540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90189458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06C7CC-D80A-470F-A8BB-53E24AA82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C55E17-9557-4691-9C74-01AD3D4AE731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GB" dirty="0"/>
              <a:t>Cities Alive slide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8F0204-B6E9-4F1E-BC18-5846A849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4CF9E5-710E-489E-B914-86E1FA592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5" y="468451"/>
            <a:ext cx="12192000" cy="579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262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2C319-BFD1-498A-AF18-567E618754E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9376" y="332656"/>
            <a:ext cx="5856000" cy="677108"/>
          </a:xfrm>
        </p:spPr>
        <p:txBody>
          <a:bodyPr/>
          <a:lstStyle/>
          <a:p>
            <a:r>
              <a:rPr lang="en-GB" sz="4400" dirty="0"/>
              <a:t>Parklets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956FDA-E065-4F88-8F4D-721299A3F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814" y="1777761"/>
            <a:ext cx="5951186" cy="39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88A0EB2-FD58-4F0C-8E63-27EC47EE3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900840-AA44-4905-8A2C-8A8AE4DC0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36" y="1777761"/>
            <a:ext cx="5934018" cy="396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0346055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2C319-BFD1-498A-AF18-567E618754E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9376" y="332656"/>
            <a:ext cx="11089232" cy="677108"/>
          </a:xfrm>
        </p:spPr>
        <p:txBody>
          <a:bodyPr/>
          <a:lstStyle/>
          <a:p>
            <a:r>
              <a:rPr lang="en-GB" sz="4400" dirty="0" err="1"/>
              <a:t>ReCharge</a:t>
            </a:r>
            <a:r>
              <a:rPr lang="en-GB" sz="4400" dirty="0"/>
              <a:t> Parklet </a:t>
            </a:r>
            <a:r>
              <a:rPr lang="en-GB" sz="2400" dirty="0"/>
              <a:t>late May/early June 2018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617C2E-FC4C-4D6D-B540-8A35B6B4CD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9"/>
          <a:stretch/>
        </p:blipFill>
        <p:spPr>
          <a:xfrm>
            <a:off x="1631504" y="1268760"/>
            <a:ext cx="8560754" cy="540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3733585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2C319-BFD1-498A-AF18-567E618754E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9376" y="332656"/>
            <a:ext cx="11377264" cy="677108"/>
          </a:xfrm>
        </p:spPr>
        <p:txBody>
          <a:bodyPr/>
          <a:lstStyle/>
          <a:p>
            <a:r>
              <a:rPr lang="en-GB" sz="4400" dirty="0"/>
              <a:t>Cycle City, Active City </a:t>
            </a:r>
            <a:r>
              <a:rPr lang="en-GB" sz="2400" dirty="0"/>
              <a:t>Manchester, 28/29 June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7C6AF2-E939-437C-9D75-7D42DB1E51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84" y="1268760"/>
            <a:ext cx="7200000" cy="540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7797340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2C319-BFD1-498A-AF18-567E618754E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9376" y="332656"/>
            <a:ext cx="11377264" cy="677108"/>
          </a:xfrm>
        </p:spPr>
        <p:txBody>
          <a:bodyPr/>
          <a:lstStyle/>
          <a:p>
            <a:r>
              <a:rPr lang="en-GB" sz="4400" dirty="0"/>
              <a:t>Cycle City, Active City </a:t>
            </a:r>
            <a:r>
              <a:rPr lang="en-GB" sz="2400" dirty="0"/>
              <a:t>Manchester, 28/29 June 2018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A72EBC-B83E-4355-B49B-D513671A3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592" y="1268760"/>
            <a:ext cx="7204359" cy="540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068731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2C319-BFD1-498A-AF18-567E618754E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9376" y="332656"/>
            <a:ext cx="5856000" cy="677108"/>
          </a:xfrm>
        </p:spPr>
        <p:txBody>
          <a:bodyPr/>
          <a:lstStyle/>
          <a:p>
            <a:r>
              <a:rPr lang="en-GB" sz="4400" dirty="0"/>
              <a:t>Meanwhile….. </a:t>
            </a:r>
            <a:r>
              <a:rPr lang="en-GB" sz="2400" dirty="0"/>
              <a:t>September 2018</a:t>
            </a:r>
            <a:endParaRPr lang="en-GB" sz="4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C83DA9-B377-4F9F-BFCB-3888CD72F4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19913" r="892" b="12937"/>
          <a:stretch/>
        </p:blipFill>
        <p:spPr>
          <a:xfrm>
            <a:off x="1465674" y="1340768"/>
            <a:ext cx="3883403" cy="468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1E5641-F3CE-4D5F-A04B-400AA374FEA8}"/>
              </a:ext>
            </a:extLst>
          </p:cNvPr>
          <p:cNvSpPr txBox="1"/>
          <p:nvPr/>
        </p:nvSpPr>
        <p:spPr>
          <a:xfrm>
            <a:off x="1415480" y="6074773"/>
            <a:ext cx="194421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@</a:t>
            </a:r>
            <a:r>
              <a:rPr lang="en-GB" sz="1200" dirty="0" err="1"/>
              <a:t>mum_on_bike</a:t>
            </a:r>
            <a:r>
              <a:rPr lang="en-GB" sz="1200" dirty="0"/>
              <a:t>  11/9/18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ABFA1E-EF35-498F-BE97-C4B4AF7934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0" b="29000"/>
          <a:stretch/>
        </p:blipFill>
        <p:spPr>
          <a:xfrm>
            <a:off x="5519936" y="1353838"/>
            <a:ext cx="6264812" cy="468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9B5FF8-A4EE-415C-8964-9F5AB8388C4F}"/>
              </a:ext>
            </a:extLst>
          </p:cNvPr>
          <p:cNvSpPr txBox="1"/>
          <p:nvPr/>
        </p:nvSpPr>
        <p:spPr>
          <a:xfrm>
            <a:off x="5447928" y="6100913"/>
            <a:ext cx="194421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@</a:t>
            </a:r>
            <a:r>
              <a:rPr lang="en-GB" sz="1200" dirty="0" err="1"/>
              <a:t>johnstreetdales</a:t>
            </a:r>
            <a:r>
              <a:rPr lang="en-GB" sz="1200" dirty="0"/>
              <a:t> 24/9/18</a:t>
            </a:r>
          </a:p>
        </p:txBody>
      </p:sp>
    </p:spTree>
    <p:extLst>
      <p:ext uri="{BB962C8B-B14F-4D97-AF65-F5344CB8AC3E}">
        <p14:creationId xmlns:p14="http://schemas.microsoft.com/office/powerpoint/2010/main" val="428620385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" b="17358"/>
          <a:stretch/>
        </p:blipFill>
        <p:spPr/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123" y="2416981"/>
            <a:ext cx="6047756" cy="202404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70611" y="2551836"/>
            <a:ext cx="60477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5"/>
              </a:rPr>
              <a:t>www.arup.com/walkingcities</a:t>
            </a:r>
            <a:b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6"/>
              </a:rPr>
              <a:t>susan.claris@arup.com</a:t>
            </a: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b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@susanclaris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6" y="3857441"/>
            <a:ext cx="360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141148"/>
      </p:ext>
    </p:extLst>
  </p:cSld>
  <p:clrMapOvr>
    <a:masterClrMapping/>
  </p:clrMapOvr>
</p:sld>
</file>

<file path=ppt/theme/theme1.xml><?xml version="1.0" encoding="utf-8"?>
<a:theme xmlns:a="http://schemas.openxmlformats.org/drawingml/2006/main" name="ArupThemePPT_10Feb2011_Release">
  <a:themeElements>
    <a:clrScheme name="ArupColourTheme_19June2010">
      <a:dk1>
        <a:srgbClr val="000000"/>
      </a:dk1>
      <a:lt1>
        <a:srgbClr val="FFFFFF"/>
      </a:lt1>
      <a:dk2>
        <a:srgbClr val="D2D2D2"/>
      </a:dk2>
      <a:lt2>
        <a:srgbClr val="828282"/>
      </a:lt2>
      <a:accent1>
        <a:srgbClr val="D22D7D"/>
      </a:accent1>
      <a:accent2>
        <a:srgbClr val="28AAE1"/>
      </a:accent2>
      <a:accent3>
        <a:srgbClr val="F05023"/>
      </a:accent3>
      <a:accent4>
        <a:srgbClr val="696EB4"/>
      </a:accent4>
      <a:accent5>
        <a:srgbClr val="FA9B1E"/>
      </a:accent5>
      <a:accent6>
        <a:srgbClr val="28AF73"/>
      </a:accent6>
      <a:hlink>
        <a:srgbClr val="7F7F7F"/>
      </a:hlink>
      <a:folHlink>
        <a:srgbClr val="7F7F7F"/>
      </a:folHlink>
    </a:clrScheme>
    <a:fontScheme name="ArupThemeFonts_19June2010">
      <a:majorFont>
        <a:latin typeface="Times New Roman"/>
        <a:ea typeface=""/>
        <a:cs typeface=""/>
      </a:majorFont>
      <a:minorFont>
        <a:latin typeface="Times New Roman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AGAM09_Template_Final_Fi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13">
        <a:dk1>
          <a:srgbClr val="000000"/>
        </a:dk1>
        <a:lt1>
          <a:srgbClr val="FFFFFF"/>
        </a:lt1>
        <a:dk2>
          <a:srgbClr val="000000"/>
        </a:dk2>
        <a:lt2>
          <a:srgbClr val="B1B3B6"/>
        </a:lt2>
        <a:accent1>
          <a:srgbClr val="FFB60F"/>
        </a:accent1>
        <a:accent2>
          <a:srgbClr val="D1005D"/>
        </a:accent2>
        <a:accent3>
          <a:srgbClr val="FFFFFF"/>
        </a:accent3>
        <a:accent4>
          <a:srgbClr val="000000"/>
        </a:accent4>
        <a:accent5>
          <a:srgbClr val="FFD7AA"/>
        </a:accent5>
        <a:accent6>
          <a:srgbClr val="BD0053"/>
        </a:accent6>
        <a:hlink>
          <a:srgbClr val="FFFF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14">
        <a:dk1>
          <a:srgbClr val="000000"/>
        </a:dk1>
        <a:lt1>
          <a:srgbClr val="FFFFFF"/>
        </a:lt1>
        <a:dk2>
          <a:srgbClr val="000000"/>
        </a:dk2>
        <a:lt2>
          <a:srgbClr val="B1B3B6"/>
        </a:lt2>
        <a:accent1>
          <a:srgbClr val="FF3399"/>
        </a:accent1>
        <a:accent2>
          <a:srgbClr val="FF7DBE"/>
        </a:accent2>
        <a:accent3>
          <a:srgbClr val="FFFFFF"/>
        </a:accent3>
        <a:accent4>
          <a:srgbClr val="000000"/>
        </a:accent4>
        <a:accent5>
          <a:srgbClr val="FFADCA"/>
        </a:accent5>
        <a:accent6>
          <a:srgbClr val="E771AC"/>
        </a:accent6>
        <a:hlink>
          <a:srgbClr val="FF97CB"/>
        </a:hlink>
        <a:folHlink>
          <a:srgbClr val="FFCD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rup Document" ma:contentTypeID="0x0101002392094CBAD04C3AB0B65532217FA45A006E0758F58989F94287F6DA712F5C7A7F" ma:contentTypeVersion="16" ma:contentTypeDescription="A document that is used on the Arup site" ma:contentTypeScope="" ma:versionID="fca1139697eca43c7ca8a2a28e540dce">
  <xsd:schema xmlns:xsd="http://www.w3.org/2001/XMLSchema" xmlns:xs="http://www.w3.org/2001/XMLSchema" xmlns:p="http://schemas.microsoft.com/office/2006/metadata/properties" xmlns:ns2="ffa7080f-ccb2-4d6e-ae54-20201f591ba8" xmlns:ns3="7d896d58-480d-4199-b5f4-910ebc0d7604" targetNamespace="http://schemas.microsoft.com/office/2006/metadata/properties" ma:root="true" ma:fieldsID="4cc45bad1e5e58f4495e8f949235f19c" ns2:_="" ns3:_="">
    <xsd:import namespace="ffa7080f-ccb2-4d6e-ae54-20201f591ba8"/>
    <xsd:import namespace="7d896d58-480d-4199-b5f4-910ebc0d7604"/>
    <xsd:element name="properties">
      <xsd:complexType>
        <xsd:sequence>
          <xsd:element name="documentManagement">
            <xsd:complexType>
              <xsd:all>
                <xsd:element ref="ns2:CO_Description" minOccurs="0"/>
                <xsd:element ref="ns2:k0aa1cf1652d41bfb863f997eb7597fe" minOccurs="0"/>
                <xsd:element ref="ns2:TaxCatchAll" minOccurs="0"/>
                <xsd:element ref="ns2:TaxCatchAllLabel" minOccurs="0"/>
                <xsd:element ref="ns2:c644bc2f01044aeab57b567c9e7ba12b" minOccurs="0"/>
                <xsd:element ref="ns2:nc695c5aeb184e52bf78fb52672e0b9d" minOccurs="0"/>
                <xsd:element ref="ns2:ja38ea1158ed452e9308a795972805b9" minOccurs="0"/>
                <xsd:element ref="ns2:m720c857f92247b4b2f03df6cb5d2bc9" minOccurs="0"/>
                <xsd:element ref="ns2:o9707bc871d6428696dc7fdce2fc1966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a7080f-ccb2-4d6e-ae54-20201f591ba8" elementFormDefault="qualified">
    <xsd:import namespace="http://schemas.microsoft.com/office/2006/documentManagement/types"/>
    <xsd:import namespace="http://schemas.microsoft.com/office/infopath/2007/PartnerControls"/>
    <xsd:element name="CO_Description" ma:index="2" nillable="true" ma:displayName="Description" ma:internalName="CO_Description">
      <xsd:simpleType>
        <xsd:restriction base="dms:Note"/>
      </xsd:simpleType>
    </xsd:element>
    <xsd:element name="k0aa1cf1652d41bfb863f997eb7597fe" ma:index="9" nillable="true" ma:taxonomy="true" ma:internalName="k0aa1cf1652d41bfb863f997eb7597fe" ma:taxonomyFieldName="Arup_Region" ma:displayName="Regions" ma:fieldId="{40aa1cf1-652d-41bf-b863-f997eb7597fe}" ma:taxonomyMulti="true" ma:sspId="5f907feb-2135-424b-9e5e-2a3ef7dbb37b" ma:termSetId="9589d6e4-8ec1-446b-a521-f530dd8eee4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10254ab6-e45e-4b74-97ad-2922056ff8c9}" ma:internalName="TaxCatchAll" ma:showField="CatchAllData" ma:web="ffa7080f-ccb2-4d6e-ae54-20201f591b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10254ab6-e45e-4b74-97ad-2922056ff8c9}" ma:internalName="TaxCatchAllLabel" ma:readOnly="true" ma:showField="CatchAllDataLabel" ma:web="ffa7080f-ccb2-4d6e-ae54-20201f591b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644bc2f01044aeab57b567c9e7ba12b" ma:index="13" nillable="true" ma:taxonomy="true" ma:internalName="c644bc2f01044aeab57b567c9e7ba12b" ma:taxonomyFieldName="Arup_Country" ma:displayName="Countries" ma:fieldId="{c644bc2f-0104-4aea-b57b-567c9e7ba12b}" ma:taxonomyMulti="true" ma:sspId="5f907feb-2135-424b-9e5e-2a3ef7dbb37b" ma:termSetId="4cb60840-d6a4-4224-a782-d9ebb12db25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c695c5aeb184e52bf78fb52672e0b9d" ma:index="15" nillable="true" ma:taxonomy="true" ma:internalName="nc695c5aeb184e52bf78fb52672e0b9d" ma:taxonomyFieldName="CO_Communities" ma:displayName="Communities" ma:fieldId="{7c695c5a-eb18-4e52-bf78-fb52672e0b9d}" ma:taxonomyMulti="true" ma:sspId="5f907feb-2135-424b-9e5e-2a3ef7dbb37b" ma:termSetId="16180998-b88e-49f0-9211-b788b3e0ceea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ja38ea1158ed452e9308a795972805b9" ma:index="17" nillable="true" ma:taxonomy="true" ma:internalName="ja38ea1158ed452e9308a795972805b9" ma:taxonomyFieldName="CO_Topics" ma:displayName="Topics" ma:fieldId="{3a38ea11-58ed-452e-9308-a795972805b9}" ma:taxonomyMulti="true" ma:sspId="5f907feb-2135-424b-9e5e-2a3ef7dbb37b" ma:termSetId="b1b4d4ab-672b-4339-bde0-57185ea695d6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720c857f92247b4b2f03df6cb5d2bc9" ma:index="19" nillable="true" ma:taxonomy="true" ma:internalName="m720c857f92247b4b2f03df6cb5d2bc9" ma:taxonomyFieldName="Arup_Tags" ma:displayName="Tags" ma:fieldId="{6720c857-f922-47b4-b2f0-3df6cb5d2bc9}" ma:taxonomyMulti="true" ma:sspId="5f907feb-2135-424b-9e5e-2a3ef7dbb37b" ma:termSetId="15d3c4c0-8500-40a2-ba39-97270ab062f7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o9707bc871d6428696dc7fdce2fc1966" ma:index="21" nillable="true" ma:taxonomy="true" ma:internalName="o9707bc871d6428696dc7fdce2fc1966" ma:taxonomyFieldName="Arup_TypeOfContent" ma:displayName="Content Categories" ma:fieldId="{89707bc8-71d6-4286-96dc-7fdce2fc1966}" ma:taxonomyMulti="true" ma:sspId="5f907feb-2135-424b-9e5e-2a3ef7dbb37b" ma:termSetId="f44794f4-b0ed-48b0-a0a4-6f9b75c88e3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96d58-480d-4199-b5f4-910ebc0d76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a7080f-ccb2-4d6e-ae54-20201f591ba8"/>
    <CO_Description xmlns="ffa7080f-ccb2-4d6e-ae54-20201f591ba8" xsi:nil="true"/>
    <k0aa1cf1652d41bfb863f997eb7597fe xmlns="ffa7080f-ccb2-4d6e-ae54-20201f591ba8">
      <Terms xmlns="http://schemas.microsoft.com/office/infopath/2007/PartnerControls"/>
    </k0aa1cf1652d41bfb863f997eb7597fe>
    <nc695c5aeb184e52bf78fb52672e0b9d xmlns="ffa7080f-ccb2-4d6e-ae54-20201f591ba8">
      <Terms xmlns="http://schemas.microsoft.com/office/infopath/2007/PartnerControls"/>
    </nc695c5aeb184e52bf78fb52672e0b9d>
    <c644bc2f01044aeab57b567c9e7ba12b xmlns="ffa7080f-ccb2-4d6e-ae54-20201f591ba8">
      <Terms xmlns="http://schemas.microsoft.com/office/infopath/2007/PartnerControls"/>
    </c644bc2f01044aeab57b567c9e7ba12b>
    <ja38ea1158ed452e9308a795972805b9 xmlns="ffa7080f-ccb2-4d6e-ae54-20201f591ba8">
      <Terms xmlns="http://schemas.microsoft.com/office/infopath/2007/PartnerControls"/>
    </ja38ea1158ed452e9308a795972805b9>
    <m720c857f92247b4b2f03df6cb5d2bc9 xmlns="ffa7080f-ccb2-4d6e-ae54-20201f591ba8">
      <Terms xmlns="http://schemas.microsoft.com/office/infopath/2007/PartnerControls"/>
    </m720c857f92247b4b2f03df6cb5d2bc9>
    <o9707bc871d6428696dc7fdce2fc1966 xmlns="ffa7080f-ccb2-4d6e-ae54-20201f591ba8">
      <Terms xmlns="http://schemas.microsoft.com/office/infopath/2007/PartnerControls"/>
    </o9707bc871d6428696dc7fdce2fc1966>
  </documentManagement>
</p:properties>
</file>

<file path=customXml/itemProps1.xml><?xml version="1.0" encoding="utf-8"?>
<ds:datastoreItem xmlns:ds="http://schemas.openxmlformats.org/officeDocument/2006/customXml" ds:itemID="{ED1EC328-8ED6-4AB2-9CF5-06744CC51D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615C5D-91D4-499F-B270-575398B263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a7080f-ccb2-4d6e-ae54-20201f591ba8"/>
    <ds:schemaRef ds:uri="7d896d58-480d-4199-b5f4-910ebc0d76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F5EE61-01EB-48A0-830F-6490DEAB83EA}">
  <ds:schemaRefs>
    <ds:schemaRef ds:uri="http://schemas.microsoft.com/office/2006/metadata/properties"/>
    <ds:schemaRef ds:uri="http://purl.org/dc/dcmitype/"/>
    <ds:schemaRef ds:uri="7d896d58-480d-4199-b5f4-910ebc0d7604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ffa7080f-ccb2-4d6e-ae54-20201f591ba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ArupTheme</Template>
  <TotalTime>4594</TotalTime>
  <Words>135</Words>
  <Application>Microsoft Office PowerPoint</Application>
  <PresentationFormat>Widescreen</PresentationFormat>
  <Paragraphs>25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ＭＳ Ｐゴシック</vt:lpstr>
      <vt:lpstr>Arial</vt:lpstr>
      <vt:lpstr>Calibri</vt:lpstr>
      <vt:lpstr>Lucida Grande</vt:lpstr>
      <vt:lpstr>Times New Roman</vt:lpstr>
      <vt:lpstr>Wingdings</vt:lpstr>
      <vt:lpstr>ArupThemePPT_10Feb2011_Release</vt:lpstr>
      <vt:lpstr>Office Theme</vt:lpstr>
      <vt:lpstr>ReCharge Parklets Susan Claris  London Living Streets Electric Vehicles – Infrastructure and Impact 11 October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Arup PPT TEMPLATE 2018</dc:title>
  <dc:creator>Katharine horgan</dc:creator>
  <cp:lastModifiedBy>Susan Claris</cp:lastModifiedBy>
  <cp:revision>913</cp:revision>
  <dcterms:created xsi:type="dcterms:W3CDTF">2012-02-23T16:08:14Z</dcterms:created>
  <dcterms:modified xsi:type="dcterms:W3CDTF">2018-10-09T09:28:35Z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0x0101002392094CBAD04C3AB0B65532217FA45A006E0758F58989F94287F6DA712F5C7A7F</vt:lpwstr>
  </property>
  <property fmtid="{D5CDD505-2E9C-101B-9397-08002B2CF9AE}" pid="3" name="CO_Communities">
    <vt:lpwstr/>
  </property>
  <property fmtid="{D5CDD505-2E9C-101B-9397-08002B2CF9AE}" pid="4" name="Arup_Tags">
    <vt:lpwstr/>
  </property>
  <property fmtid="{D5CDD505-2E9C-101B-9397-08002B2CF9AE}" pid="5" name="Arup_Region">
    <vt:lpwstr/>
  </property>
  <property fmtid="{D5CDD505-2E9C-101B-9397-08002B2CF9AE}" pid="6" name="Arup_TypeOfContent">
    <vt:lpwstr/>
  </property>
  <property fmtid="{D5CDD505-2E9C-101B-9397-08002B2CF9AE}" pid="7" name="CO_Topics">
    <vt:lpwstr/>
  </property>
  <property fmtid="{D5CDD505-2E9C-101B-9397-08002B2CF9AE}" pid="8" name="Arup_Country">
    <vt:lpwstr/>
  </property>
</Properties>
</file>