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60" r:id="rId2"/>
    <p:sldId id="258" r:id="rId3"/>
    <p:sldId id="325" r:id="rId4"/>
    <p:sldId id="322" r:id="rId5"/>
    <p:sldId id="316" r:id="rId6"/>
    <p:sldId id="263" r:id="rId7"/>
    <p:sldId id="321" r:id="rId8"/>
    <p:sldId id="326" r:id="rId9"/>
    <p:sldId id="259" r:id="rId10"/>
  </p:sldIdLst>
  <p:sldSz cx="9144000" cy="5143500" type="screen16x9"/>
  <p:notesSz cx="6805613" cy="9944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F9F"/>
    <a:srgbClr val="2CA1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78402" autoAdjust="0"/>
  </p:normalViewPr>
  <p:slideViewPr>
    <p:cSldViewPr>
      <p:cViewPr varScale="1">
        <p:scale>
          <a:sx n="70" d="100"/>
          <a:sy n="70" d="100"/>
        </p:scale>
        <p:origin x="1200" y="5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378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4939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2820B3-B52E-48A4-9510-638BEAA70DA5}" type="datetimeFigureOut">
              <a:rPr lang="en-GB" smtClean="0"/>
              <a:t>09/10/2018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445172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4939" y="9445172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3F4BDB-4719-4960-A8D5-403E9D1FD9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1439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AFE40F-98D1-44AC-A182-2D9CEBEC9061}" type="datetimeFigureOut">
              <a:rPr lang="en-GB" smtClean="0"/>
              <a:t>09/10/2018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562" y="4785598"/>
            <a:ext cx="5444490" cy="3915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445172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939" y="9445172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20B6B0-55D8-462F-A118-56744A8480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80430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6B0-55D8-462F-A118-56744A8480A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77515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6B0-55D8-462F-A118-56744A8480A1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71633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6B0-55D8-462F-A118-56744A8480A1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22764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GB" dirty="0"/>
              <a:t>Cash economy</a:t>
            </a:r>
          </a:p>
          <a:p>
            <a:pPr marL="171450" indent="-171450">
              <a:buFontTx/>
              <a:buChar char="-"/>
            </a:pPr>
            <a:r>
              <a:rPr lang="en-GB" dirty="0"/>
              <a:t>No Membership costs</a:t>
            </a:r>
          </a:p>
          <a:p>
            <a:pPr marL="171450" indent="-171450">
              <a:buFontTx/>
              <a:buChar char="-"/>
            </a:pPr>
            <a:r>
              <a:rPr lang="en-GB" dirty="0"/>
              <a:t>Doesn’t have to be linked to a bank account, this is more of an issue for the international sites than UK sites</a:t>
            </a:r>
          </a:p>
          <a:p>
            <a:pPr marL="171450" indent="-171450">
              <a:buFontTx/>
              <a:buChar char="-"/>
            </a:pPr>
            <a:r>
              <a:rPr lang="en-GB" dirty="0"/>
              <a:t>Pay as you go</a:t>
            </a:r>
          </a:p>
          <a:p>
            <a:pPr marL="171450" indent="-171450">
              <a:buFontTx/>
              <a:buChar char="-"/>
            </a:pPr>
            <a:r>
              <a:rPr lang="en-GB" dirty="0"/>
              <a:t>Security to access the vehicles</a:t>
            </a:r>
          </a:p>
          <a:p>
            <a:pPr marL="171450" indent="-171450">
              <a:buFontTx/>
              <a:buChar char="-"/>
            </a:pPr>
            <a:r>
              <a:rPr lang="en-GB" dirty="0"/>
              <a:t>Real time state of charge</a:t>
            </a:r>
          </a:p>
          <a:p>
            <a:pPr marL="171450" indent="-171450">
              <a:buFontTx/>
              <a:buChar char="-"/>
            </a:pPr>
            <a:r>
              <a:rPr lang="en-GB" dirty="0"/>
              <a:t>Cost per </a:t>
            </a:r>
            <a:r>
              <a:rPr lang="en-GB" dirty="0" err="1"/>
              <a:t>houe</a:t>
            </a:r>
            <a:r>
              <a:rPr lang="en-GB" dirty="0"/>
              <a:t> </a:t>
            </a:r>
          </a:p>
          <a:p>
            <a:pPr marL="171450" indent="-171450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6B0-55D8-462F-A118-56744A8480A1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44460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GB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6B0-55D8-462F-A118-56744A8480A1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05675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6B0-55D8-462F-A118-56744A8480A1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94720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6B0-55D8-462F-A118-56744A8480A1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1994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470FE-B43B-4F4C-9001-184CA9D65827}" type="datetimeFigureOut">
              <a:rPr lang="en-GB" smtClean="0"/>
              <a:pPr/>
              <a:t>09/10/2018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ACFE7-5EEB-4FBA-BC59-DA895D6660F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470FE-B43B-4F4C-9001-184CA9D65827}" type="datetimeFigureOut">
              <a:rPr lang="en-GB" smtClean="0"/>
              <a:pPr/>
              <a:t>09/10/2018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ACFE7-5EEB-4FBA-BC59-DA895D6660F3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7" name="Picture 6" descr="presentation-template-title-page.jpg"/>
            <p:cNvPicPr>
              <a:picLocks noChangeAspect="1"/>
            </p:cNvPicPr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 userDrawn="1"/>
          </p:nvSpPr>
          <p:spPr>
            <a:xfrm>
              <a:off x="8100392" y="56640"/>
              <a:ext cx="936104" cy="7920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8" name="Picture 7"/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357" t="12201" r="11357" b="12201"/>
            <a:stretch/>
          </p:blipFill>
          <p:spPr>
            <a:xfrm>
              <a:off x="8316416" y="123478"/>
              <a:ext cx="720080" cy="648072"/>
            </a:xfrm>
            <a:prstGeom prst="rect">
              <a:avLst/>
            </a:prstGeom>
          </p:spPr>
        </p:pic>
      </p:grpSp>
      <p:grpSp>
        <p:nvGrpSpPr>
          <p:cNvPr id="14" name="Group 13"/>
          <p:cNvGrpSpPr/>
          <p:nvPr userDrawn="1"/>
        </p:nvGrpSpPr>
        <p:grpSpPr>
          <a:xfrm>
            <a:off x="8135475" y="48839"/>
            <a:ext cx="936104" cy="792088"/>
            <a:chOff x="8100392" y="56640"/>
            <a:chExt cx="936104" cy="79208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8100392" y="56640"/>
              <a:ext cx="936104" cy="7920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6" name="Picture 15"/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357" t="12201" r="11357" b="12201"/>
            <a:stretch/>
          </p:blipFill>
          <p:spPr>
            <a:xfrm>
              <a:off x="8244408" y="123478"/>
              <a:ext cx="720080" cy="648072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resentation-template-section-page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470FE-B43B-4F4C-9001-184CA9D65827}" type="datetimeFigureOut">
              <a:rPr lang="en-GB" smtClean="0"/>
              <a:pPr/>
              <a:t>09/10/2018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ACFE7-5EEB-4FBA-BC59-DA895D6660F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358534" y="123478"/>
            <a:ext cx="3781418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2000" b="1" kern="1200" dirty="0" err="1">
                <a:solidFill>
                  <a:srgbClr val="2CA1DC"/>
                </a:solidFill>
                <a:latin typeface="Calibri" pitchFamily="34" charset="0"/>
                <a:ea typeface="+mn-ea"/>
                <a:cs typeface="+mn-cs"/>
              </a:rPr>
              <a:t>InclusivEV</a:t>
            </a:r>
            <a:r>
              <a:rPr lang="en-GB" sz="2000" b="1" kern="1200" dirty="0">
                <a:solidFill>
                  <a:srgbClr val="2CA1DC"/>
                </a:solidFill>
                <a:latin typeface="Calibri" pitchFamily="34" charset="0"/>
                <a:ea typeface="+mn-ea"/>
                <a:cs typeface="+mn-cs"/>
              </a:rPr>
              <a:t> Demonstrator</a:t>
            </a:r>
          </a:p>
        </p:txBody>
      </p:sp>
      <p:grpSp>
        <p:nvGrpSpPr>
          <p:cNvPr id="2" name="Group 1"/>
          <p:cNvGrpSpPr/>
          <p:nvPr userDrawn="1"/>
        </p:nvGrpSpPr>
        <p:grpSpPr>
          <a:xfrm>
            <a:off x="8100392" y="56640"/>
            <a:ext cx="936104" cy="792088"/>
            <a:chOff x="8100392" y="56640"/>
            <a:chExt cx="936104" cy="792088"/>
          </a:xfrm>
        </p:grpSpPr>
        <p:sp>
          <p:nvSpPr>
            <p:cNvPr id="9" name="Rectangle 8"/>
            <p:cNvSpPr/>
            <p:nvPr userDrawn="1"/>
          </p:nvSpPr>
          <p:spPr>
            <a:xfrm>
              <a:off x="8100392" y="56640"/>
              <a:ext cx="936104" cy="7920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0" name="Picture 9"/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357" t="12201" r="11357" b="12201"/>
            <a:stretch/>
          </p:blipFill>
          <p:spPr>
            <a:xfrm>
              <a:off x="8244408" y="123478"/>
              <a:ext cx="720080" cy="648072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presentation-template-with-infographic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ACFE7-5EEB-4FBA-BC59-DA895D6660F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Rectangle 8"/>
          <p:cNvSpPr/>
          <p:nvPr userDrawn="1"/>
        </p:nvSpPr>
        <p:spPr>
          <a:xfrm>
            <a:off x="358534" y="123478"/>
            <a:ext cx="3781418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2000" b="1" kern="1200" dirty="0" err="1">
                <a:solidFill>
                  <a:srgbClr val="2CA1DC"/>
                </a:solidFill>
                <a:latin typeface="Calibri" pitchFamily="34" charset="0"/>
                <a:ea typeface="+mn-ea"/>
                <a:cs typeface="+mn-cs"/>
              </a:rPr>
              <a:t>InclusivEV</a:t>
            </a:r>
            <a:r>
              <a:rPr lang="en-GB" sz="2000" b="1" kern="1200" dirty="0">
                <a:solidFill>
                  <a:srgbClr val="2CA1DC"/>
                </a:solidFill>
                <a:latin typeface="Calibri" pitchFamily="34" charset="0"/>
                <a:ea typeface="+mn-ea"/>
                <a:cs typeface="+mn-cs"/>
              </a:rPr>
              <a:t> Demonstrator</a:t>
            </a:r>
          </a:p>
        </p:txBody>
      </p:sp>
      <p:grpSp>
        <p:nvGrpSpPr>
          <p:cNvPr id="5" name="Group 4"/>
          <p:cNvGrpSpPr/>
          <p:nvPr userDrawn="1"/>
        </p:nvGrpSpPr>
        <p:grpSpPr>
          <a:xfrm>
            <a:off x="8100392" y="56640"/>
            <a:ext cx="936104" cy="792088"/>
            <a:chOff x="8100392" y="56640"/>
            <a:chExt cx="936104" cy="792088"/>
          </a:xfrm>
        </p:grpSpPr>
        <p:sp>
          <p:nvSpPr>
            <p:cNvPr id="6" name="Rectangle 5"/>
            <p:cNvSpPr/>
            <p:nvPr userDrawn="1"/>
          </p:nvSpPr>
          <p:spPr>
            <a:xfrm>
              <a:off x="8100392" y="56640"/>
              <a:ext cx="936104" cy="7920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0" name="Picture 9"/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357" t="12201" r="11357" b="12201"/>
            <a:stretch/>
          </p:blipFill>
          <p:spPr>
            <a:xfrm>
              <a:off x="8244408" y="123478"/>
              <a:ext cx="720080" cy="648072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ernativ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resentation-template-without-infographic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358534" y="123478"/>
            <a:ext cx="3781418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2000" b="1" kern="1200" dirty="0" err="1">
                <a:solidFill>
                  <a:srgbClr val="2CA1DC"/>
                </a:solidFill>
                <a:latin typeface="Calibri" pitchFamily="34" charset="0"/>
                <a:ea typeface="+mn-ea"/>
                <a:cs typeface="+mn-cs"/>
              </a:rPr>
              <a:t>InclusivEV</a:t>
            </a:r>
            <a:r>
              <a:rPr lang="en-GB" sz="2000" b="1" kern="1200" dirty="0">
                <a:solidFill>
                  <a:srgbClr val="2CA1DC"/>
                </a:solidFill>
                <a:latin typeface="Calibri" pitchFamily="34" charset="0"/>
                <a:ea typeface="+mn-ea"/>
                <a:cs typeface="+mn-cs"/>
              </a:rPr>
              <a:t> Demonstrator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ACFE7-5EEB-4FBA-BC59-DA895D6660F3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8100392" y="56640"/>
            <a:ext cx="936104" cy="792088"/>
            <a:chOff x="8100392" y="56640"/>
            <a:chExt cx="936104" cy="792088"/>
          </a:xfrm>
        </p:grpSpPr>
        <p:sp>
          <p:nvSpPr>
            <p:cNvPr id="9" name="Rectangle 8"/>
            <p:cNvSpPr/>
            <p:nvPr userDrawn="1"/>
          </p:nvSpPr>
          <p:spPr>
            <a:xfrm>
              <a:off x="8100392" y="56640"/>
              <a:ext cx="936104" cy="7920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0" name="Picture 9"/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357" t="12201" r="11357" b="12201"/>
            <a:stretch/>
          </p:blipFill>
          <p:spPr>
            <a:xfrm>
              <a:off x="8244408" y="123478"/>
              <a:ext cx="720080" cy="648072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d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resentation-template-end-page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ACFE7-5EEB-4FBA-BC59-DA895D6660F3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8100392" y="56640"/>
            <a:ext cx="936104" cy="792088"/>
            <a:chOff x="8100392" y="56640"/>
            <a:chExt cx="936104" cy="792088"/>
          </a:xfrm>
        </p:grpSpPr>
        <p:sp>
          <p:nvSpPr>
            <p:cNvPr id="6" name="Rectangle 5"/>
            <p:cNvSpPr/>
            <p:nvPr userDrawn="1"/>
          </p:nvSpPr>
          <p:spPr>
            <a:xfrm>
              <a:off x="8100392" y="56640"/>
              <a:ext cx="936104" cy="7920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8" name="Picture 7"/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357" t="12201" r="11357" b="12201"/>
            <a:stretch/>
          </p:blipFill>
          <p:spPr>
            <a:xfrm>
              <a:off x="8244408" y="123478"/>
              <a:ext cx="720080" cy="648072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470FE-B43B-4F4C-9001-184CA9D65827}" type="datetimeFigureOut">
              <a:rPr lang="en-GB" smtClean="0"/>
              <a:pPr/>
              <a:t>09/10/2018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ACFE7-5EEB-4FBA-BC59-DA895D6660F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470FE-B43B-4F4C-9001-184CA9D65827}" type="datetimeFigureOut">
              <a:rPr lang="en-GB" smtClean="0"/>
              <a:pPr/>
              <a:t>09/10/2018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ACFE7-5EEB-4FBA-BC59-DA895D6660F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470FE-B43B-4F4C-9001-184CA9D65827}" type="datetimeFigureOut">
              <a:rPr lang="en-GB" smtClean="0"/>
              <a:pPr/>
              <a:t>09/10/2018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ACFE7-5EEB-4FBA-BC59-DA895D6660F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470FE-B43B-4F4C-9001-184CA9D65827}" type="datetimeFigureOut">
              <a:rPr lang="en-GB" smtClean="0"/>
              <a:pPr/>
              <a:t>09/10/2018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ACFE7-5EEB-4FBA-BC59-DA895D6660F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470FE-B43B-4F4C-9001-184CA9D65827}" type="datetimeFigureOut">
              <a:rPr lang="en-GB" smtClean="0"/>
              <a:pPr/>
              <a:t>09/10/2018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ACFE7-5EEB-4FBA-BC59-DA895D6660F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B470FE-B43B-4F4C-9001-184CA9D65827}" type="datetimeFigureOut">
              <a:rPr lang="en-GB" smtClean="0"/>
              <a:pPr/>
              <a:t>09/10/2018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DACFE7-5EEB-4FBA-BC59-DA895D6660F3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3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mailto:keith.budden@cenex.co.uk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67544" y="571495"/>
            <a:ext cx="8136904" cy="31085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GB" sz="4400" b="1" kern="1200" dirty="0">
                <a:solidFill>
                  <a:srgbClr val="005F9F"/>
                </a:solidFill>
                <a:latin typeface="Calibri" pitchFamily="34" charset="0"/>
                <a:ea typeface="+mn-ea"/>
                <a:cs typeface="+mn-cs"/>
              </a:rPr>
              <a:t>InclusivEV; new market for electric car sharing</a:t>
            </a:r>
            <a:endParaRPr lang="en-GB" dirty="0">
              <a:solidFill>
                <a:schemeClr val="tx2"/>
              </a:solidFill>
            </a:endParaRPr>
          </a:p>
          <a:p>
            <a:pPr algn="ctr"/>
            <a:r>
              <a:rPr lang="en-GB" sz="2800" dirty="0">
                <a:solidFill>
                  <a:srgbClr val="2CA1DC"/>
                </a:solidFill>
              </a:rPr>
              <a:t>Charlotte Thiery </a:t>
            </a:r>
            <a:r>
              <a:rPr lang="en-GB" sz="2800" dirty="0" err="1">
                <a:solidFill>
                  <a:srgbClr val="2CA1DC"/>
                </a:solidFill>
              </a:rPr>
              <a:t>Weetman</a:t>
            </a:r>
            <a:endParaRPr lang="en-GB" sz="2800" dirty="0">
              <a:solidFill>
                <a:srgbClr val="2CA1DC"/>
              </a:solidFill>
            </a:endParaRPr>
          </a:p>
          <a:p>
            <a:pPr algn="ctr"/>
            <a:r>
              <a:rPr lang="en-GB" dirty="0">
                <a:solidFill>
                  <a:srgbClr val="2CA1DC"/>
                </a:solidFill>
              </a:rPr>
              <a:t>Programme Manager Electric Mobility</a:t>
            </a:r>
          </a:p>
          <a:p>
            <a:pPr algn="ctr"/>
            <a:r>
              <a:rPr lang="en-GB" dirty="0">
                <a:solidFill>
                  <a:srgbClr val="2CA1DC"/>
                </a:solidFill>
              </a:rPr>
              <a:t>Charlotte.Thiery-weetman@cenex.co.uk</a:t>
            </a:r>
          </a:p>
          <a:p>
            <a:pPr algn="ctr"/>
            <a:endParaRPr lang="en-GB" sz="4400" b="1" kern="1200" dirty="0">
              <a:solidFill>
                <a:schemeClr val="tx2"/>
              </a:solidFill>
              <a:latin typeface="Calibri" pitchFamily="34" charset="0"/>
              <a:ea typeface="+mn-ea"/>
              <a:cs typeface="+mn-cs"/>
            </a:endParaRPr>
          </a:p>
        </p:txBody>
      </p:sp>
      <p:pic>
        <p:nvPicPr>
          <p:cNvPr id="2050" name="Picture 2" descr="Image result for climate kic logo">
            <a:extLst>
              <a:ext uri="{FF2B5EF4-FFF2-40B4-BE49-F238E27FC236}">
                <a16:creationId xmlns:a16="http://schemas.microsoft.com/office/drawing/2014/main" id="{C0FDDD3E-730B-4481-B5C4-0A2A332529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66" y="123478"/>
            <a:ext cx="877634" cy="678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29352" y="987574"/>
            <a:ext cx="8147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Text here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B6900E1-6885-4863-A8CD-E18A79B74DC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9" r="5563"/>
          <a:stretch/>
        </p:blipFill>
        <p:spPr>
          <a:xfrm>
            <a:off x="53752" y="-26894"/>
            <a:ext cx="9036496" cy="477762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DF0C5C3-4AF1-4BD6-B776-04B22320D73C}"/>
              </a:ext>
            </a:extLst>
          </p:cNvPr>
          <p:cNvSpPr txBox="1"/>
          <p:nvPr/>
        </p:nvSpPr>
        <p:spPr>
          <a:xfrm>
            <a:off x="377280" y="4664537"/>
            <a:ext cx="8712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5F9F"/>
                </a:solidFill>
              </a:rPr>
              <a:t>Leading independent not for profit experts, since 2005</a:t>
            </a:r>
          </a:p>
        </p:txBody>
      </p:sp>
    </p:spTree>
    <p:extLst>
      <p:ext uri="{BB962C8B-B14F-4D97-AF65-F5344CB8AC3E}">
        <p14:creationId xmlns:p14="http://schemas.microsoft.com/office/powerpoint/2010/main" val="2116003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13086CB-3462-46BF-B135-E780DCE62B49}"/>
              </a:ext>
            </a:extLst>
          </p:cNvPr>
          <p:cNvSpPr txBox="1"/>
          <p:nvPr/>
        </p:nvSpPr>
        <p:spPr>
          <a:xfrm>
            <a:off x="1323775" y="410821"/>
            <a:ext cx="54309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solidFill>
                  <a:schemeClr val="accent1">
                    <a:lumMod val="75000"/>
                  </a:schemeClr>
                </a:solidFill>
              </a:rPr>
              <a:t>Electric cars too expensive?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A4D0CE-42AF-44F1-92F7-89B97D4ED1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611" y="1397610"/>
            <a:ext cx="3128096" cy="17571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6EC4CA2-B5B1-413D-8C9B-2BAACB216E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8518" y="1374785"/>
            <a:ext cx="3128096" cy="175716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83E726F-9EC8-48D8-AF5E-20D073318F8E}"/>
              </a:ext>
            </a:extLst>
          </p:cNvPr>
          <p:cNvSpPr txBox="1"/>
          <p:nvPr/>
        </p:nvSpPr>
        <p:spPr>
          <a:xfrm>
            <a:off x="730762" y="935945"/>
            <a:ext cx="33252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0070C0"/>
                </a:solidFill>
              </a:rPr>
              <a:t>Renault Zoe cost £25,000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E254343-2DC9-4932-AA18-A1490A4BD442}"/>
              </a:ext>
            </a:extLst>
          </p:cNvPr>
          <p:cNvSpPr txBox="1"/>
          <p:nvPr/>
        </p:nvSpPr>
        <p:spPr>
          <a:xfrm>
            <a:off x="4755710" y="909016"/>
            <a:ext cx="34049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0070C0"/>
                </a:solidFill>
              </a:rPr>
              <a:t>Renault Clio cost  £15,000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2D9B47-9C82-4E17-9B2D-A03EE0123C75}"/>
              </a:ext>
            </a:extLst>
          </p:cNvPr>
          <p:cNvSpPr txBox="1"/>
          <p:nvPr/>
        </p:nvSpPr>
        <p:spPr>
          <a:xfrm>
            <a:off x="756495" y="3219822"/>
            <a:ext cx="7553459" cy="1269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0070C0"/>
                </a:solidFill>
              </a:rPr>
              <a:t>Electric 4p mile                                Petrol 13p mile</a:t>
            </a:r>
          </a:p>
          <a:p>
            <a:pPr algn="ctr"/>
            <a:r>
              <a:rPr lang="en-GB" sz="2400" b="1" dirty="0">
                <a:solidFill>
                  <a:srgbClr val="0070C0"/>
                </a:solidFill>
              </a:rPr>
              <a:t>Total ownership cost reduces the more the vehicle is used</a:t>
            </a:r>
          </a:p>
          <a:p>
            <a:r>
              <a:rPr lang="en-GB" sz="1500" dirty="0">
                <a:solidFill>
                  <a:srgbClr val="0070C0"/>
                </a:solidFill>
              </a:rPr>
              <a:t> </a:t>
            </a:r>
          </a:p>
          <a:p>
            <a:endParaRPr lang="en-GB" sz="1350" dirty="0"/>
          </a:p>
        </p:txBody>
      </p:sp>
    </p:spTree>
    <p:extLst>
      <p:ext uri="{BB962C8B-B14F-4D97-AF65-F5344CB8AC3E}">
        <p14:creationId xmlns:p14="http://schemas.microsoft.com/office/powerpoint/2010/main" val="35609406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5946" y="535645"/>
            <a:ext cx="20600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solidFill>
                  <a:schemeClr val="accent1">
                    <a:lumMod val="75000"/>
                  </a:schemeClr>
                </a:solidFill>
              </a:rPr>
              <a:t>Challenge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5265" y="1279274"/>
            <a:ext cx="3816423" cy="2516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rgbClr val="0070C0"/>
                </a:solidFill>
              </a:rPr>
              <a:t>Low income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rgbClr val="0070C0"/>
                </a:solidFill>
              </a:rPr>
              <a:t>Illegal levels of pollution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rgbClr val="0070C0"/>
                </a:solidFill>
              </a:rPr>
              <a:t>Old cars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rgbClr val="0070C0"/>
                </a:solidFill>
              </a:rPr>
              <a:t>Poor public transport</a:t>
            </a:r>
          </a:p>
          <a:p>
            <a:endParaRPr lang="en-GB" sz="2400" b="1" dirty="0">
              <a:solidFill>
                <a:srgbClr val="0070C0"/>
              </a:solidFill>
            </a:endParaRPr>
          </a:p>
          <a:p>
            <a:endParaRPr lang="en-GB" sz="2400" b="1" dirty="0">
              <a:solidFill>
                <a:srgbClr val="0070C0"/>
              </a:solidFill>
            </a:endParaRPr>
          </a:p>
          <a:p>
            <a:endParaRPr lang="en-GB" sz="1350" dirty="0"/>
          </a:p>
        </p:txBody>
      </p:sp>
      <p:pic>
        <p:nvPicPr>
          <p:cNvPr id="2050" name="Picture 2" descr="Image result for chelmsley 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946176"/>
            <a:ext cx="4839558" cy="3218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87358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6DEA71F-65B7-4280-8761-85D7C9EBE235}"/>
              </a:ext>
            </a:extLst>
          </p:cNvPr>
          <p:cNvSpPr/>
          <p:nvPr/>
        </p:nvSpPr>
        <p:spPr>
          <a:xfrm>
            <a:off x="4788024" y="898764"/>
            <a:ext cx="4104456" cy="13234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/>
          <p:cNvSpPr txBox="1"/>
          <p:nvPr/>
        </p:nvSpPr>
        <p:spPr>
          <a:xfrm>
            <a:off x="1115616" y="339502"/>
            <a:ext cx="33057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solidFill>
                  <a:schemeClr val="accent1">
                    <a:lumMod val="75000"/>
                  </a:schemeClr>
                </a:solidFill>
              </a:rPr>
              <a:t>The opportunity</a:t>
            </a:r>
            <a:endParaRPr lang="en-GB" sz="2400" dirty="0"/>
          </a:p>
        </p:txBody>
      </p:sp>
      <p:sp>
        <p:nvSpPr>
          <p:cNvPr id="3" name="Rectangle 2"/>
          <p:cNvSpPr/>
          <p:nvPr/>
        </p:nvSpPr>
        <p:spPr>
          <a:xfrm>
            <a:off x="395536" y="898764"/>
            <a:ext cx="860212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30% of the average European city is high density and low income.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45 million households high density and low income</a:t>
            </a:r>
            <a:r>
              <a:rPr lang="en-GB" sz="2000" dirty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30% penetration = 54,000 vehicles and annual revenue of €700 million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CO2 saving (well-to-wheel) of 150,000 tonnes and Air Quality improvements</a:t>
            </a:r>
            <a:endParaRPr lang="en-GB" sz="1500" dirty="0">
              <a:solidFill>
                <a:srgbClr val="0070C0"/>
              </a:solidFill>
            </a:endParaRPr>
          </a:p>
        </p:txBody>
      </p:sp>
      <p:pic>
        <p:nvPicPr>
          <p:cNvPr id="1026" name="Picture 2" descr="Image result for autoli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4636" y="2222024"/>
            <a:ext cx="4215221" cy="2804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Paris poor neighbourhood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024" y="2222203"/>
            <a:ext cx="4168243" cy="2777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94191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90582" y="483518"/>
            <a:ext cx="3781418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3600" b="1" kern="1200" dirty="0">
                <a:solidFill>
                  <a:srgbClr val="005F9F"/>
                </a:solidFill>
                <a:latin typeface="Calibri" pitchFamily="34" charset="0"/>
                <a:ea typeface="+mn-ea"/>
                <a:cs typeface="+mn-cs"/>
              </a:rPr>
              <a:t>Project Overview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1520" y="1205438"/>
            <a:ext cx="504056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43" indent="-285743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rgbClr val="005F9F"/>
                </a:solidFill>
              </a:rPr>
              <a:t>€1.8m  EIT Climate KIC and </a:t>
            </a:r>
          </a:p>
          <a:p>
            <a:pPr marL="285743" indent="-285743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rgbClr val="005F9F"/>
                </a:solidFill>
              </a:rPr>
              <a:t>€2m private investment from </a:t>
            </a:r>
            <a:r>
              <a:rPr lang="en-GB" sz="2400" b="1" dirty="0" err="1">
                <a:solidFill>
                  <a:srgbClr val="005F9F"/>
                </a:solidFill>
              </a:rPr>
              <a:t>ECar</a:t>
            </a:r>
            <a:endParaRPr lang="en-GB" sz="2400" b="1" dirty="0">
              <a:solidFill>
                <a:srgbClr val="005F9F"/>
              </a:solidFill>
            </a:endParaRPr>
          </a:p>
          <a:p>
            <a:pPr marL="285743" indent="-285743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rgbClr val="005F9F"/>
                </a:solidFill>
              </a:rPr>
              <a:t>3 year project  </a:t>
            </a:r>
          </a:p>
          <a:p>
            <a:endParaRPr lang="en-GB" sz="2400" b="1" dirty="0">
              <a:solidFill>
                <a:srgbClr val="005F9F"/>
              </a:solidFill>
            </a:endParaRPr>
          </a:p>
          <a:p>
            <a:r>
              <a:rPr lang="en-GB" sz="2400" b="1" dirty="0">
                <a:solidFill>
                  <a:srgbClr val="005F9F"/>
                </a:solidFill>
              </a:rPr>
              <a:t>Proving investment model and communicating to investors and car share operators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9E52C78-C224-4DAC-9898-1C94952F05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4048" y="538588"/>
            <a:ext cx="2969460" cy="4380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3519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79512" y="1203598"/>
            <a:ext cx="4536504" cy="27776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2-4 cars per hub</a:t>
            </a:r>
          </a:p>
          <a:p>
            <a:endParaRPr lang="en-GB" sz="1000" b="1" dirty="0">
              <a:solidFill>
                <a:srgbClr val="0070C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1,000 homes within 500m</a:t>
            </a:r>
          </a:p>
          <a:p>
            <a:endParaRPr lang="en-GB" sz="1050" b="1" dirty="0">
              <a:solidFill>
                <a:srgbClr val="0070C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10,000 driver without a car </a:t>
            </a:r>
          </a:p>
          <a:p>
            <a:endParaRPr lang="en-GB" sz="1000" b="1" dirty="0">
              <a:solidFill>
                <a:srgbClr val="0070C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V2G investment from UK Govt.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Challenges for project deployment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1560" y="459295"/>
            <a:ext cx="25891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solidFill>
                  <a:schemeClr val="accent1">
                    <a:lumMod val="75000"/>
                  </a:schemeClr>
                </a:solidFill>
              </a:rPr>
              <a:t>Birmingham</a:t>
            </a:r>
            <a:r>
              <a:rPr lang="en-GB" sz="21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DDB300-06E8-45DB-8899-E0C1414B56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1782" y="987574"/>
            <a:ext cx="4492309" cy="4083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7183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0399791-4A82-492D-B626-0164D6550D99}"/>
              </a:ext>
            </a:extLst>
          </p:cNvPr>
          <p:cNvSpPr txBox="1"/>
          <p:nvPr/>
        </p:nvSpPr>
        <p:spPr>
          <a:xfrm>
            <a:off x="1043608" y="483518"/>
            <a:ext cx="34257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solidFill>
                  <a:srgbClr val="005F9F"/>
                </a:solidFill>
              </a:rPr>
              <a:t>New Innovations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97C3FB-ECE1-47E7-91ED-0CBC1C9A5D42}"/>
              </a:ext>
            </a:extLst>
          </p:cNvPr>
          <p:cNvSpPr txBox="1"/>
          <p:nvPr/>
        </p:nvSpPr>
        <p:spPr>
          <a:xfrm>
            <a:off x="566298" y="1232922"/>
            <a:ext cx="7806111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005F9F"/>
                </a:solidFill>
              </a:rPr>
              <a:t>Pay as you go – impowering low income service users</a:t>
            </a:r>
          </a:p>
          <a:p>
            <a:endParaRPr lang="en-GB" sz="2400" b="1" dirty="0">
              <a:solidFill>
                <a:srgbClr val="005F9F"/>
              </a:solidFill>
            </a:endParaRPr>
          </a:p>
          <a:p>
            <a:r>
              <a:rPr lang="en-GB" sz="2400" b="1" dirty="0">
                <a:solidFill>
                  <a:srgbClr val="005F9F"/>
                </a:solidFill>
              </a:rPr>
              <a:t>Real time state of charge – confidence in vehicle range</a:t>
            </a:r>
          </a:p>
          <a:p>
            <a:endParaRPr lang="en-GB" sz="2400" b="1" dirty="0">
              <a:solidFill>
                <a:srgbClr val="005F9F"/>
              </a:solidFill>
            </a:endParaRPr>
          </a:p>
          <a:p>
            <a:r>
              <a:rPr lang="en-GB" sz="2400" b="1" dirty="0">
                <a:solidFill>
                  <a:srgbClr val="005F9F"/>
                </a:solidFill>
              </a:rPr>
              <a:t>Mobility as a Service  - integration with public transport</a:t>
            </a:r>
          </a:p>
          <a:p>
            <a:endParaRPr lang="en-GB" sz="2400" b="1" dirty="0">
              <a:solidFill>
                <a:srgbClr val="005F9F"/>
              </a:solidFill>
            </a:endParaRPr>
          </a:p>
          <a:p>
            <a:r>
              <a:rPr lang="en-GB" sz="2400" b="1" dirty="0">
                <a:solidFill>
                  <a:srgbClr val="005F9F"/>
                </a:solidFill>
              </a:rPr>
              <a:t>V2G – delivering additional value when car not being driven</a:t>
            </a:r>
          </a:p>
        </p:txBody>
      </p:sp>
    </p:spTree>
    <p:extLst>
      <p:ext uri="{BB962C8B-B14F-4D97-AF65-F5344CB8AC3E}">
        <p14:creationId xmlns:p14="http://schemas.microsoft.com/office/powerpoint/2010/main" val="27333589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123478"/>
            <a:ext cx="54006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5F9F"/>
                </a:solidFill>
                <a:latin typeface="Calibri" pitchFamily="34" charset="0"/>
              </a:rPr>
              <a:t>Thank you for listening</a:t>
            </a:r>
          </a:p>
          <a:p>
            <a:r>
              <a:rPr lang="en-GB" sz="3600" dirty="0">
                <a:solidFill>
                  <a:srgbClr val="2CA1DC"/>
                </a:solidFill>
              </a:rPr>
              <a:t>Charlotte Thiery </a:t>
            </a:r>
            <a:r>
              <a:rPr lang="en-GB" sz="3600" dirty="0" err="1">
                <a:solidFill>
                  <a:srgbClr val="2CA1DC"/>
                </a:solidFill>
              </a:rPr>
              <a:t>Weetman</a:t>
            </a:r>
            <a:endParaRPr lang="en-GB" sz="3600" dirty="0">
              <a:solidFill>
                <a:srgbClr val="2CA1DC"/>
              </a:solidFill>
            </a:endParaRPr>
          </a:p>
          <a:p>
            <a:r>
              <a:rPr lang="en-GB" sz="2000" dirty="0">
                <a:solidFill>
                  <a:srgbClr val="2CA1DC"/>
                </a:solidFill>
              </a:rPr>
              <a:t>Programme Manager Electric Mobility</a:t>
            </a:r>
          </a:p>
          <a:p>
            <a:r>
              <a:rPr lang="en-GB" sz="2000" dirty="0">
                <a:solidFill>
                  <a:srgbClr val="2CA1DC"/>
                </a:solidFill>
                <a:hlinkClick r:id="rId2"/>
              </a:rPr>
              <a:t>Charlotte.Thiery-weetman@cenex.co.uk</a:t>
            </a:r>
            <a:r>
              <a:rPr lang="en-GB" sz="2000" dirty="0">
                <a:solidFill>
                  <a:srgbClr val="2CA1DC"/>
                </a:solidFill>
              </a:rPr>
              <a:t> </a:t>
            </a:r>
          </a:p>
        </p:txBody>
      </p:sp>
      <p:pic>
        <p:nvPicPr>
          <p:cNvPr id="3074" name="Picture 2" descr="Image result for climate kic logo">
            <a:extLst>
              <a:ext uri="{FF2B5EF4-FFF2-40B4-BE49-F238E27FC236}">
                <a16:creationId xmlns:a16="http://schemas.microsoft.com/office/drawing/2014/main" id="{7E5DFF13-44A6-47F1-9B53-7CEA9DC0C8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123478"/>
            <a:ext cx="864096" cy="66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01218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3598</TotalTime>
  <Words>294</Words>
  <Application>Microsoft Office PowerPoint</Application>
  <PresentationFormat>On-screen Show (16:9)</PresentationFormat>
  <Paragraphs>65</Paragraphs>
  <Slides>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Charlie</dc:creator>
  <cp:lastModifiedBy>Charlotte Thiery</cp:lastModifiedBy>
  <cp:revision>112</cp:revision>
  <cp:lastPrinted>2018-04-05T11:18:32Z</cp:lastPrinted>
  <dcterms:created xsi:type="dcterms:W3CDTF">2015-10-08T13:54:30Z</dcterms:created>
  <dcterms:modified xsi:type="dcterms:W3CDTF">2018-10-09T09:57:44Z</dcterms:modified>
</cp:coreProperties>
</file>